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1"/>
  </p:notesMasterIdLst>
  <p:handoutMasterIdLst>
    <p:handoutMasterId r:id="rId22"/>
  </p:handoutMasterIdLst>
  <p:sldIdLst>
    <p:sldId id="256" r:id="rId3"/>
    <p:sldId id="257" r:id="rId4"/>
    <p:sldId id="271" r:id="rId5"/>
    <p:sldId id="272" r:id="rId6"/>
    <p:sldId id="269" r:id="rId7"/>
    <p:sldId id="270" r:id="rId8"/>
    <p:sldId id="273" r:id="rId9"/>
    <p:sldId id="274" r:id="rId10"/>
    <p:sldId id="275" r:id="rId11"/>
    <p:sldId id="276" r:id="rId12"/>
    <p:sldId id="277" r:id="rId13"/>
    <p:sldId id="278" r:id="rId14"/>
    <p:sldId id="279" r:id="rId15"/>
    <p:sldId id="280" r:id="rId16"/>
    <p:sldId id="281" r:id="rId17"/>
    <p:sldId id="282" r:id="rId18"/>
    <p:sldId id="286" r:id="rId19"/>
    <p:sldId id="284" r:id="rId20"/>
  </p:sldIdLst>
  <p:sldSz cx="12192000" cy="6858000"/>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86" d="100"/>
          <a:sy n="86" d="100"/>
        </p:scale>
        <p:origin x="-72" y="-804"/>
      </p:cViewPr>
      <p:guideLst>
        <p:guide orient="horz" pos="2160"/>
        <p:guide pos="3840"/>
      </p:guideLst>
    </p:cSldViewPr>
  </p:slideViewPr>
  <p:notesTextViewPr>
    <p:cViewPr>
      <p:scale>
        <a:sx n="1" d="1"/>
        <a:sy n="1" d="1"/>
      </p:scale>
      <p:origin x="0" y="0"/>
    </p:cViewPr>
  </p:notesTextViewPr>
  <p:notesViewPr>
    <p:cSldViewPr snapToGrid="0" showGuides="1">
      <p:cViewPr varScale="1">
        <p:scale>
          <a:sx n="51" d="100"/>
          <a:sy n="51" d="100"/>
        </p:scale>
        <p:origin x="2352"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15373" y="0"/>
            <a:ext cx="2918831" cy="495188"/>
          </a:xfrm>
          <a:prstGeom prst="rect">
            <a:avLst/>
          </a:prstGeom>
        </p:spPr>
        <p:txBody>
          <a:bodyPr vert="horz" lIns="91440" tIns="45720" rIns="91440" bIns="45720" rtlCol="0"/>
          <a:lstStyle>
            <a:lvl1pPr algn="r">
              <a:defRPr sz="1200"/>
            </a:lvl1pPr>
          </a:lstStyle>
          <a:p>
            <a:fld id="{23CEAAF3-9831-450B-8D59-2C09DB96C8FC}" type="datetimeFigureOut">
              <a:rPr lang="nb-NO"/>
              <a:t>19.09.2017</a:t>
            </a:fld>
            <a:endParaRPr/>
          </a:p>
        </p:txBody>
      </p:sp>
      <p:sp>
        <p:nvSpPr>
          <p:cNvPr id="4" name="Footer Placeholder 3"/>
          <p:cNvSpPr>
            <a:spLocks noGrp="1"/>
          </p:cNvSpPr>
          <p:nvPr>
            <p:ph type="ftr" sz="quarter" idx="2"/>
          </p:nvPr>
        </p:nvSpPr>
        <p:spPr>
          <a:xfrm>
            <a:off x="0" y="9374301"/>
            <a:ext cx="2918831" cy="4951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15373" y="9374301"/>
            <a:ext cx="2918831" cy="4951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2D50CD79-FC16-4410-AB61-17F26E6D3BC8}" type="datetimeFigureOut">
              <a:rPr lang="nb-NO"/>
              <a:t>19.09.2017</a:t>
            </a:fld>
            <a:endParaRPr/>
          </a:p>
        </p:txBody>
      </p:sp>
      <p:sp>
        <p:nvSpPr>
          <p:cNvPr id="4" name="Slide Image Placeholder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lt-LT" smtClean="0"/>
              <a:t>Spustelėję redag. ruoš. pavad. stilių</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a:p>
        </p:txBody>
      </p:sp>
      <p:sp>
        <p:nvSpPr>
          <p:cNvPr id="4" name="Date Placeholder 3"/>
          <p:cNvSpPr>
            <a:spLocks noGrp="1"/>
          </p:cNvSpPr>
          <p:nvPr>
            <p:ph type="dt" sz="half" idx="10"/>
          </p:nvPr>
        </p:nvSpPr>
        <p:spPr/>
        <p:txBody>
          <a:bodyPr/>
          <a:lstStyle/>
          <a:p>
            <a:fld id="{402B9795-92DC-40DC-A1CA-9A4B349D7824}" type="datetimeFigureOut">
              <a:rPr lang="nb-NO"/>
              <a:t>19.09.2017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lt-LT" smtClean="0"/>
              <a:t>Spustelėję redag. ruoš. pavad. stilių</a:t>
            </a:r>
            <a:endParaRPr/>
          </a:p>
        </p:txBody>
      </p:sp>
      <p:sp>
        <p:nvSpPr>
          <p:cNvPr id="3" name="Picture Placeholder 2"/>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402B9795-92DC-40DC-A1CA-9A4B349D7824}" type="datetimeFigureOut">
              <a:rPr lang="nb-NO"/>
              <a:t>19.09.2017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a:p>
        </p:txBody>
      </p:sp>
      <p:sp>
        <p:nvSpPr>
          <p:cNvPr id="3" name="Vertical Text Placeholder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Date Placeholder 3"/>
          <p:cNvSpPr>
            <a:spLocks noGrp="1"/>
          </p:cNvSpPr>
          <p:nvPr>
            <p:ph type="dt" sz="half" idx="10"/>
          </p:nvPr>
        </p:nvSpPr>
        <p:spPr/>
        <p:txBody>
          <a:bodyPr/>
          <a:lstStyle/>
          <a:p>
            <a:fld id="{402B9795-92DC-40DC-A1CA-9A4B349D7824}" type="datetimeFigureOut">
              <a:rPr lang="nb-NO"/>
              <a:t>19.09.2017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lt-LT" smtClean="0"/>
              <a:t>Spustelėję redag. ruoš. pavad. stilių</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Date Placeholder 3"/>
          <p:cNvSpPr>
            <a:spLocks noGrp="1"/>
          </p:cNvSpPr>
          <p:nvPr>
            <p:ph type="dt" sz="half" idx="10"/>
          </p:nvPr>
        </p:nvSpPr>
        <p:spPr/>
        <p:txBody>
          <a:bodyPr/>
          <a:lstStyle/>
          <a:p>
            <a:fld id="{402B9795-92DC-40DC-A1CA-9A4B349D7824}" type="datetimeFigureOut">
              <a:rPr lang="nb-NO"/>
              <a:t>19.09.2017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a:p>
        </p:txBody>
      </p:sp>
      <p:sp>
        <p:nvSpPr>
          <p:cNvPr id="3" name="Content Placeholder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Date Placeholder 3"/>
          <p:cNvSpPr>
            <a:spLocks noGrp="1"/>
          </p:cNvSpPr>
          <p:nvPr>
            <p:ph type="dt" sz="half" idx="10"/>
          </p:nvPr>
        </p:nvSpPr>
        <p:spPr/>
        <p:txBody>
          <a:bodyPr/>
          <a:lstStyle/>
          <a:p>
            <a:fld id="{402B9795-92DC-40DC-A1CA-9A4B349D7824}" type="datetimeFigureOut">
              <a:rPr lang="nb-NO"/>
              <a:t>19.09.2017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Pradinė skaidrė su paveikslėliu">
    <p:spTree>
      <p:nvGrpSpPr>
        <p:cNvPr id="1" name=""/>
        <p:cNvGrpSpPr/>
        <p:nvPr/>
      </p:nvGrpSpPr>
      <p:grpSpPr>
        <a:xfrm>
          <a:off x="0" y="0"/>
          <a:ext cx="0" cy="0"/>
          <a:chOff x="0" y="0"/>
          <a:chExt cx="0" cy="0"/>
        </a:xfrm>
      </p:grpSpPr>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lt-LT" smtClean="0"/>
              <a:t>Spustelėję redag. ruoš. pavad. stilių</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a:p>
        </p:txBody>
      </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sp>
        <p:nvSpPr>
          <p:cNvPr id="11" name="Picture Placeholder 10"/>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lt-LT" smtClean="0"/>
              <a:t>Spustelėkite piktogr. norėdami įtraukti pav.</a:t>
            </a:r>
            <a:endParaRPr/>
          </a:p>
        </p:txBody>
      </p:sp>
      <p:sp>
        <p:nvSpPr>
          <p:cNvPr id="19" name="Instructional Text"/>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defTabSz="914400">
              <a:buNone/>
            </a:pPr>
            <a:r>
              <a:rPr sz="1200" b="1" i="1">
                <a:latin typeface="Arial"/>
                <a:ea typeface="+mn-ea"/>
                <a:cs typeface="Arial"/>
              </a:rPr>
              <a:t>PASTABA:</a:t>
            </a:r>
          </a:p>
          <a:p>
            <a:pPr algn="l" defTabSz="914400">
              <a:buNone/>
            </a:pPr>
            <a:r>
              <a:rPr sz="1200" b="0" i="1">
                <a:latin typeface="Arial"/>
                <a:ea typeface="+mn-ea"/>
                <a:cs typeface="Arial"/>
              </a:rPr>
              <a:t>Norėdami šioje skaidrėje pakeisti vaizdą, pasirinkite paveikslėlį ir jį panaikinkite. Tada vietos rezervavimo ženkle spustelėkite paveikslėlių piktogramą, kad įterptumėte nuosava vaizdą.</a:t>
            </a: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lt-LT" smtClean="0"/>
              <a:t>Spustelėję redag. ruoš. pavad. stilių</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Spustelėję redag. ruoš. teksto stilių</a:t>
            </a:r>
          </a:p>
        </p:txBody>
      </p:sp>
      <p:sp>
        <p:nvSpPr>
          <p:cNvPr id="4" name="Date Placeholder 3"/>
          <p:cNvSpPr>
            <a:spLocks noGrp="1"/>
          </p:cNvSpPr>
          <p:nvPr>
            <p:ph type="dt" sz="half" idx="10"/>
          </p:nvPr>
        </p:nvSpPr>
        <p:spPr/>
        <p:txBody>
          <a:bodyPr/>
          <a:lstStyle/>
          <a:p>
            <a:fld id="{402B9795-92DC-40DC-A1CA-9A4B349D7824}" type="datetimeFigureOut">
              <a:rPr lang="nb-NO"/>
              <a:t>19.09.2017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5" name="Date Placeholder 4"/>
          <p:cNvSpPr>
            <a:spLocks noGrp="1"/>
          </p:cNvSpPr>
          <p:nvPr>
            <p:ph type="dt" sz="half" idx="10"/>
          </p:nvPr>
        </p:nvSpPr>
        <p:spPr/>
        <p:txBody>
          <a:bodyPr/>
          <a:lstStyle/>
          <a:p>
            <a:fld id="{402B9795-92DC-40DC-A1CA-9A4B349D7824}" type="datetimeFigureOut">
              <a:rPr lang="nb-NO"/>
              <a:t>19.09.2017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Content Placeholder 3"/>
          <p:cNvSpPr>
            <a:spLocks noGrp="1"/>
          </p:cNvSpPr>
          <p:nvPr>
            <p:ph sz="half" idx="2"/>
          </p:nvPr>
        </p:nvSpPr>
        <p:spPr>
          <a:xfrm>
            <a:off x="1104900" y="2424112"/>
            <a:ext cx="4919472" cy="37480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Content Placeholder 5"/>
          <p:cNvSpPr>
            <a:spLocks noGrp="1"/>
          </p:cNvSpPr>
          <p:nvPr>
            <p:ph sz="quarter" idx="4"/>
          </p:nvPr>
        </p:nvSpPr>
        <p:spPr>
          <a:xfrm>
            <a:off x="6166110" y="2424112"/>
            <a:ext cx="4919472" cy="37480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7" name="Date Placeholder 6"/>
          <p:cNvSpPr>
            <a:spLocks noGrp="1"/>
          </p:cNvSpPr>
          <p:nvPr>
            <p:ph type="dt" sz="half" idx="10"/>
          </p:nvPr>
        </p:nvSpPr>
        <p:spPr/>
        <p:txBody>
          <a:bodyPr/>
          <a:lstStyle/>
          <a:p>
            <a:fld id="{402B9795-92DC-40DC-A1CA-9A4B349D7824}" type="datetimeFigureOut">
              <a:rPr lang="nb-NO"/>
              <a:t>19.09.2017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a:p>
        </p:txBody>
      </p:sp>
      <p:sp>
        <p:nvSpPr>
          <p:cNvPr id="3" name="Date Placeholder 2"/>
          <p:cNvSpPr>
            <a:spLocks noGrp="1"/>
          </p:cNvSpPr>
          <p:nvPr>
            <p:ph type="dt" sz="half" idx="10"/>
          </p:nvPr>
        </p:nvSpPr>
        <p:spPr/>
        <p:txBody>
          <a:bodyPr/>
          <a:lstStyle/>
          <a:p>
            <a:fld id="{402B9795-92DC-40DC-A1CA-9A4B349D7824}" type="datetimeFigureOut">
              <a:rPr lang="nb-NO"/>
              <a:t>19.09.2017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nb-NO"/>
              <a:t>19.09.2017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lt-LT" smtClean="0"/>
              <a:t>Spustelėję redag. ruoš. pavad. stilių</a:t>
            </a:r>
            <a:endParaRP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e Placeholder 4"/>
          <p:cNvSpPr>
            <a:spLocks noGrp="1"/>
          </p:cNvSpPr>
          <p:nvPr>
            <p:ph type="dt" sz="half" idx="10"/>
          </p:nvPr>
        </p:nvSpPr>
        <p:spPr/>
        <p:txBody>
          <a:bodyPr/>
          <a:lstStyle/>
          <a:p>
            <a:fld id="{402B9795-92DC-40DC-A1CA-9A4B349D7824}" type="datetimeFigureOut">
              <a:rPr lang="nb-NO"/>
              <a:t>19.09.2017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lt-LT" smtClean="0"/>
              <a:t>Spustelėję redag. ruoš. pavad. stilių</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a:solidFill>
                  <a:schemeClr val="tx1">
                    <a:lumMod val="60000"/>
                    <a:lumOff val="40000"/>
                  </a:schemeClr>
                </a:solidFill>
              </a:defRPr>
            </a:lvl1pPr>
          </a:lstStyle>
          <a:p>
            <a:fld id="{402B9795-92DC-40DC-A1CA-9A4B349D7824}" type="datetimeFigureOut">
              <a:rPr lang="nb-NO"/>
              <a:pPr/>
              <a:t>19.09.2017</a:t>
            </a:fld>
            <a:endParaRPr/>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a:solidFill>
                  <a:schemeClr val="tx1">
                    <a:lumMod val="60000"/>
                    <a:lumOff val="40000"/>
                  </a:schemeClr>
                </a:solidFill>
              </a:defRPr>
            </a:lvl1pPr>
          </a:lstStyle>
          <a:p>
            <a:endParaRPr/>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a:solidFill>
                  <a:schemeClr val="tx1">
                    <a:lumMod val="60000"/>
                    <a:lumOff val="40000"/>
                  </a:schemeClr>
                </a:solidFill>
              </a:defRPr>
            </a:lvl1pPr>
          </a:lstStyle>
          <a:p>
            <a:fld id="{0FF54DE5-C571-48E8-A5BC-B369434E2F44}" type="slidenum">
              <a:rPr/>
              <a:pPr/>
              <a:t>‹#›</a:t>
            </a:fld>
            <a:endParaRPr/>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pavadinimas"/>
          <p:cNvSpPr>
            <a:spLocks noGrp="1"/>
          </p:cNvSpPr>
          <p:nvPr>
            <p:ph type="ctrTitle"/>
          </p:nvPr>
        </p:nvSpPr>
        <p:spPr>
          <a:xfrm>
            <a:off x="1104900" y="2292094"/>
            <a:ext cx="5734050" cy="2219691"/>
          </a:xfrm>
        </p:spPr>
        <p:txBody>
          <a:bodyPr anchor="ctr">
            <a:noAutofit/>
          </a:bodyPr>
          <a:lstStyle/>
          <a:p>
            <a:pPr algn="ctr"/>
            <a:r>
              <a:rPr lang="lt-LT" sz="3600" noProof="1" smtClean="0"/>
              <a:t>2016-2017 m. m. skaistgirio gimnazijos veiklos kokybės įsivertinimo </a:t>
            </a:r>
            <a:r>
              <a:rPr lang="lt-LT" sz="3600" b="1" noProof="1" smtClean="0"/>
              <a:t>ataskaita</a:t>
            </a:r>
            <a:endParaRPr lang="lt-LT" sz="3600" b="1" noProof="1"/>
          </a:p>
        </p:txBody>
      </p:sp>
      <p:sp>
        <p:nvSpPr>
          <p:cNvPr id="7" name="6 paantraštė"/>
          <p:cNvSpPr>
            <a:spLocks noGrp="1"/>
          </p:cNvSpPr>
          <p:nvPr>
            <p:ph type="subTitle" idx="1"/>
          </p:nvPr>
        </p:nvSpPr>
        <p:spPr>
          <a:xfrm>
            <a:off x="1104900" y="4739424"/>
            <a:ext cx="5734050" cy="888643"/>
          </a:xfrm>
        </p:spPr>
        <p:txBody>
          <a:bodyPr>
            <a:normAutofit/>
          </a:bodyPr>
          <a:lstStyle/>
          <a:p>
            <a:endParaRPr lang="lt-LT" altLang="lt-LT" b="1" i="1" dirty="0" smtClean="0">
              <a:latin typeface="Tahoma" pitchFamily="34" charset="0"/>
              <a:cs typeface="Tahoma" pitchFamily="34" charset="0"/>
            </a:endParaRPr>
          </a:p>
          <a:p>
            <a:endParaRPr lang="lt-LT" altLang="lt-LT" b="1" i="1" dirty="0">
              <a:latin typeface="Tahoma" pitchFamily="34" charset="0"/>
              <a:cs typeface="Tahoma" pitchFamily="34" charset="0"/>
            </a:endParaRPr>
          </a:p>
          <a:p>
            <a:pPr algn="ctr"/>
            <a:r>
              <a:rPr lang="lt-LT" altLang="lt-LT" b="1" i="1" dirty="0" smtClean="0">
                <a:latin typeface="Tahoma" pitchFamily="34" charset="0"/>
                <a:cs typeface="Tahoma" pitchFamily="34" charset="0"/>
              </a:rPr>
              <a:t>Parengė veiklos </a:t>
            </a:r>
            <a:r>
              <a:rPr lang="lt-LT" altLang="lt-LT" b="1" i="1" smtClean="0">
                <a:latin typeface="Tahoma" pitchFamily="34" charset="0"/>
                <a:cs typeface="Tahoma" pitchFamily="34" charset="0"/>
              </a:rPr>
              <a:t>kokybės įsivertinimo </a:t>
            </a:r>
            <a:r>
              <a:rPr lang="lt-LT" altLang="lt-LT" b="1" i="1" dirty="0">
                <a:latin typeface="Tahoma" pitchFamily="34" charset="0"/>
                <a:cs typeface="Tahoma" pitchFamily="34" charset="0"/>
              </a:rPr>
              <a:t>grupė</a:t>
            </a:r>
          </a:p>
          <a:p>
            <a:endParaRPr lang="lt-LT" noProof="1"/>
          </a:p>
        </p:txBody>
      </p:sp>
      <p:pic>
        <p:nvPicPr>
          <p:cNvPr id="4" name="3 paveikslėlio vietos rezervavimo ženklas"/>
          <p:cNvPicPr>
            <a:picLocks noGrp="1" noChangeAspect="1"/>
          </p:cNvPicPr>
          <p:nvPr>
            <p:ph type="pic" sz="quarter" idx="13"/>
          </p:nvPr>
        </p:nvPicPr>
        <p:blipFill>
          <a:blip r:embed="rId2">
            <a:extLst>
              <a:ext uri="{28A0092B-C50C-407E-A947-70E740481C1C}">
                <a14:useLocalDpi xmlns:a14="http://schemas.microsoft.com/office/drawing/2010/main" val="0"/>
              </a:ext>
            </a:extLst>
          </a:blip>
          <a:stretch>
            <a:fillRect/>
          </a:stretch>
        </p:blipFill>
        <p:spPr>
          <a:xfrm>
            <a:off x="6981063" y="1347126"/>
            <a:ext cx="5210937" cy="4135664"/>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206061"/>
            <a:ext cx="9980682" cy="1223493"/>
          </a:xfrm>
        </p:spPr>
        <p:txBody>
          <a:bodyPr>
            <a:normAutofit/>
          </a:bodyPr>
          <a:lstStyle/>
          <a:p>
            <a:pPr algn="ctr"/>
            <a:r>
              <a:rPr lang="lt-LT" sz="3600" b="1" noProof="1" smtClean="0"/>
              <a:t>PRIVALUMAI (2)</a:t>
            </a:r>
            <a:r>
              <a:rPr lang="lt-LT" sz="3600" b="1" noProof="1"/>
              <a:t/>
            </a:r>
            <a:br>
              <a:rPr lang="lt-LT" sz="3600" b="1" noProof="1"/>
            </a:br>
            <a:endParaRPr lang="lt-LT" sz="3600" b="1" noProof="1"/>
          </a:p>
        </p:txBody>
      </p:sp>
      <p:sp>
        <p:nvSpPr>
          <p:cNvPr id="14" name="13 turinio vietos rezervavimo ženklas"/>
          <p:cNvSpPr>
            <a:spLocks noGrp="1"/>
          </p:cNvSpPr>
          <p:nvPr>
            <p:ph idx="1"/>
          </p:nvPr>
        </p:nvSpPr>
        <p:spPr/>
        <p:txBody>
          <a:bodyPr>
            <a:normAutofit/>
          </a:bodyPr>
          <a:lstStyle/>
          <a:p>
            <a:pPr marL="0" indent="0">
              <a:buNone/>
            </a:pPr>
            <a:r>
              <a:rPr lang="lt-LT" dirty="0"/>
              <a:t>2. 90 % apklausoje dalyvavusių mokinių ir 93 % tėvų mano, kad mokykla tinkamai parengia tolesniam mokymuisi studijoms.</a:t>
            </a:r>
          </a:p>
          <a:p>
            <a:pPr marL="0" indent="0">
              <a:buNone/>
            </a:pPr>
            <a:r>
              <a:rPr lang="lt-LT" dirty="0"/>
              <a:t>3. 86 % apklausoje dalyvavusių mokinių ir 91 % tėvų mano, kad mokykloje yra geros galimybės išmokti tai, ko  reikia.</a:t>
            </a:r>
          </a:p>
          <a:p>
            <a:pPr marL="0" indent="0">
              <a:buNone/>
            </a:pPr>
            <a:r>
              <a:rPr lang="lt-LT" dirty="0"/>
              <a:t>4. 91 % tėvų teigia, kad mokykloje pakankamai skiriama dėmesio mokinių mokymui mokytis.</a:t>
            </a:r>
          </a:p>
          <a:p>
            <a:pPr marL="0" indent="0">
              <a:buNone/>
            </a:pPr>
            <a:r>
              <a:rPr lang="lt-LT" dirty="0"/>
              <a:t>5. 88 % apklausoje dalyvavusių mokinių teigia, kad aš moku mokytis, o 94 %  mokinių teigia, kad jaučia atsakomybę už savo mokymąsi.</a:t>
            </a:r>
          </a:p>
          <a:p>
            <a:pPr marL="0" indent="0">
              <a:buNone/>
            </a:pPr>
            <a:r>
              <a:rPr lang="lt-LT" dirty="0"/>
              <a:t>6. 89 % apklausoje dalyvavusių tėvų teigia, kad mokykloje pakankamai dėmesio skiriama mokinio atsakomybės už savo mokymosi rezultatus didinimui.</a:t>
            </a:r>
          </a:p>
          <a:p>
            <a:pPr marL="0" indent="0">
              <a:buNone/>
            </a:pPr>
            <a:r>
              <a:rPr lang="lt-LT" dirty="0" smtClean="0"/>
              <a:t>7. </a:t>
            </a:r>
            <a:r>
              <a:rPr lang="lt-LT" dirty="0"/>
              <a:t>88 % apklausoje dalyvavusių mokinių ir 98 % tėvų mano, kad mokykloje yra geros galimybės sportuoti.</a:t>
            </a:r>
            <a:endParaRPr lang="lt-LT" noProof="1"/>
          </a:p>
          <a:p>
            <a:pPr marL="0" indent="0">
              <a:buNone/>
            </a:pPr>
            <a:endParaRPr lang="lt-LT" noProof="1"/>
          </a:p>
        </p:txBody>
      </p:sp>
    </p:spTree>
    <p:extLst>
      <p:ext uri="{BB962C8B-B14F-4D97-AF65-F5344CB8AC3E}">
        <p14:creationId xmlns:p14="http://schemas.microsoft.com/office/powerpoint/2010/main" val="3896085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76200"/>
            <a:ext cx="9980682" cy="1524000"/>
          </a:xfrm>
        </p:spPr>
        <p:txBody>
          <a:bodyPr>
            <a:normAutofit/>
          </a:bodyPr>
          <a:lstStyle/>
          <a:p>
            <a:pPr algn="ctr"/>
            <a:r>
              <a:rPr lang="lt-LT" sz="3600" b="1" noProof="1" smtClean="0"/>
              <a:t>TRŪKUMAI</a:t>
            </a:r>
            <a:r>
              <a:rPr lang="lt-LT" sz="3600" b="1" noProof="1"/>
              <a:t/>
            </a:r>
            <a:br>
              <a:rPr lang="lt-LT" sz="3600" b="1" noProof="1"/>
            </a:br>
            <a:endParaRPr lang="lt-LT" sz="3600" b="1" noProof="1"/>
          </a:p>
        </p:txBody>
      </p:sp>
      <p:sp>
        <p:nvSpPr>
          <p:cNvPr id="14" name="13 turinio vietos rezervavimo ženklas"/>
          <p:cNvSpPr>
            <a:spLocks noGrp="1"/>
          </p:cNvSpPr>
          <p:nvPr>
            <p:ph idx="1"/>
          </p:nvPr>
        </p:nvSpPr>
        <p:spPr/>
        <p:txBody>
          <a:bodyPr>
            <a:normAutofit/>
          </a:bodyPr>
          <a:lstStyle/>
          <a:p>
            <a:pPr marL="0" indent="0">
              <a:buNone/>
            </a:pPr>
            <a:r>
              <a:rPr lang="lt-LT" dirty="0"/>
              <a:t>1. 56</a:t>
            </a:r>
            <a:r>
              <a:rPr lang="lt-LT" b="1" dirty="0"/>
              <a:t> </a:t>
            </a:r>
            <a:r>
              <a:rPr lang="lt-LT" dirty="0"/>
              <a:t>% apklausoje dalyvavusių mokinių nedalyvauja organizacijų, klubų, </a:t>
            </a:r>
            <a:r>
              <a:rPr lang="lt-LT" dirty="0" err="1"/>
              <a:t>savanorystės</a:t>
            </a:r>
            <a:r>
              <a:rPr lang="lt-LT" dirty="0"/>
              <a:t> veikloje.</a:t>
            </a:r>
          </a:p>
          <a:p>
            <a:pPr marL="0" indent="0">
              <a:buNone/>
            </a:pPr>
            <a:r>
              <a:rPr lang="lt-LT" dirty="0"/>
              <a:t>2. 48 % apklausoje dalyvavusių mokinių nesidomi politiniais įvykiais.</a:t>
            </a:r>
          </a:p>
          <a:p>
            <a:pPr marL="0" indent="0">
              <a:buNone/>
            </a:pPr>
            <a:r>
              <a:rPr lang="lt-LT" dirty="0"/>
              <a:t>3. 38 % apklausoje dalyvavusių mokinių nesidomi kultūriniais įvykiais (koncertais, teatro premjeromis ir pan.). 12 % tėvų mano, kad mokykloje nepakankamai dėmesio skiriama mokinių dvasinės kultūros puoselėjimui.</a:t>
            </a:r>
          </a:p>
          <a:p>
            <a:pPr marL="0" indent="0">
              <a:buNone/>
            </a:pPr>
            <a:r>
              <a:rPr lang="lt-LT" dirty="0"/>
              <a:t>4. 21 % apklausoje dalyvavusių mokinių  nelaiko savęs Lietuvos patriotais.</a:t>
            </a:r>
          </a:p>
          <a:p>
            <a:pPr marL="0" indent="0">
              <a:buNone/>
            </a:pPr>
            <a:r>
              <a:rPr lang="lt-LT" dirty="0"/>
              <a:t>5. 30 % mokinių neteikia pasiūlymų dėl renginių klasėje, mokykloje, o 22 % apklaustųjų nenoriai dalyvauja mokyklos renginiuose.</a:t>
            </a:r>
          </a:p>
          <a:p>
            <a:pPr marL="0" indent="0">
              <a:buNone/>
            </a:pPr>
            <a:r>
              <a:rPr lang="lt-LT" dirty="0"/>
              <a:t>6. 27 % apklaustųjų nežino, ką norėtų veikti po 10 metų.</a:t>
            </a:r>
          </a:p>
          <a:p>
            <a:pPr marL="0" indent="0">
              <a:buNone/>
            </a:pPr>
            <a:r>
              <a:rPr lang="lt-LT" dirty="0"/>
              <a:t>7. 65 % mokinių save gali apibūdinti kaip kūrybingą žmogų.</a:t>
            </a:r>
            <a:endParaRPr lang="lt-LT" noProof="1"/>
          </a:p>
        </p:txBody>
      </p:sp>
    </p:spTree>
    <p:extLst>
      <p:ext uri="{BB962C8B-B14F-4D97-AF65-F5344CB8AC3E}">
        <p14:creationId xmlns:p14="http://schemas.microsoft.com/office/powerpoint/2010/main" val="1133945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76199"/>
            <a:ext cx="9980682" cy="1288961"/>
          </a:xfrm>
        </p:spPr>
        <p:txBody>
          <a:bodyPr>
            <a:normAutofit/>
          </a:bodyPr>
          <a:lstStyle/>
          <a:p>
            <a:pPr algn="ctr"/>
            <a:r>
              <a:rPr lang="lt-LT" sz="3200" b="1" noProof="1" smtClean="0"/>
              <a:t>PASIŪLYMAI MOKYKLOS VEIKLOS TOBULINIMUI</a:t>
            </a:r>
            <a:r>
              <a:rPr lang="lt-LT" noProof="1"/>
              <a:t/>
            </a:r>
            <a:br>
              <a:rPr lang="lt-LT" noProof="1"/>
            </a:br>
            <a:endParaRPr lang="lt-LT" noProof="1"/>
          </a:p>
        </p:txBody>
      </p:sp>
      <p:sp>
        <p:nvSpPr>
          <p:cNvPr id="14" name="13 turinio vietos rezervavimo ženklas"/>
          <p:cNvSpPr>
            <a:spLocks noGrp="1"/>
          </p:cNvSpPr>
          <p:nvPr>
            <p:ph idx="1"/>
          </p:nvPr>
        </p:nvSpPr>
        <p:spPr/>
        <p:txBody>
          <a:bodyPr>
            <a:normAutofit lnSpcReduction="10000"/>
          </a:bodyPr>
          <a:lstStyle/>
          <a:p>
            <a:pPr lvl="0"/>
            <a:r>
              <a:rPr lang="lt-LT" sz="2400" dirty="0"/>
              <a:t>Nors mokykloje organizuojama daug pilietiškumo, socialinių akcijų, renginių, bet pastebime, kad ne visi mokiniai dalyvauja juose. Būtina skatinti, kad kiekvienas gimnazijos mokinys bent du kartus per metus sudalyvautų savanoriškoje veikloje ar prisijungtų prie pilietiškumo akcijų, renginių, vykstančių gimnazijoje, rajone, respublikoje.</a:t>
            </a:r>
          </a:p>
          <a:p>
            <a:pPr lvl="0"/>
            <a:r>
              <a:rPr lang="lt-LT" sz="2400" dirty="0"/>
              <a:t>Metodinėse grupėse  numatyti konkrečias priemones, skirtas mokinių pilietiškumui, patriotiškumui ir tautiškumui ugdyti. Pasiūlymus pateikti rengiant mokyklos metinę veiklos programą</a:t>
            </a:r>
            <a:r>
              <a:rPr lang="lt-LT" sz="2400" dirty="0" smtClean="0"/>
              <a:t>.</a:t>
            </a:r>
          </a:p>
          <a:p>
            <a:r>
              <a:rPr lang="lt-LT" sz="2400" dirty="0"/>
              <a:t>Per mokinių tarybą (savivaldą), tėvų aktyvą išsiaiškinti mokinių poreikius, siekiant aktyvesnio dalyvavimo mokyklos kultūrinėje veikloje.</a:t>
            </a:r>
          </a:p>
          <a:p>
            <a:r>
              <a:rPr lang="lt-LT" sz="2400" dirty="0" smtClean="0"/>
              <a:t>Skatinti mokinius lankyti </a:t>
            </a:r>
            <a:r>
              <a:rPr lang="lt-LT" sz="2400" dirty="0"/>
              <a:t>muziejus-edukacinius centrus, vietas, susijusias su istoriniais, politiniais, šalies įvykiais</a:t>
            </a:r>
            <a:r>
              <a:rPr lang="lt-LT" sz="2400" dirty="0" smtClean="0"/>
              <a:t>.</a:t>
            </a:r>
            <a:endParaRPr lang="lt-LT" sz="2400" noProof="1"/>
          </a:p>
        </p:txBody>
      </p:sp>
    </p:spTree>
    <p:extLst>
      <p:ext uri="{BB962C8B-B14F-4D97-AF65-F5344CB8AC3E}">
        <p14:creationId xmlns:p14="http://schemas.microsoft.com/office/powerpoint/2010/main" val="252707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76200"/>
            <a:ext cx="9980682" cy="1314718"/>
          </a:xfrm>
        </p:spPr>
        <p:txBody>
          <a:bodyPr>
            <a:normAutofit/>
          </a:bodyPr>
          <a:lstStyle/>
          <a:p>
            <a:pPr algn="ctr"/>
            <a:r>
              <a:rPr lang="lt-LT" sz="3200" noProof="1" smtClean="0"/>
              <a:t>RODIKLIS</a:t>
            </a:r>
            <a:r>
              <a:rPr lang="lt-LT" sz="3200" b="1" noProof="1" smtClean="0"/>
              <a:t>  1.2.2. Mokyklos pasiekimai ir pažanga</a:t>
            </a:r>
            <a:r>
              <a:rPr lang="lt-LT" sz="3200" b="1" noProof="1"/>
              <a:t/>
            </a:r>
            <a:br>
              <a:rPr lang="lt-LT" sz="3200" b="1" noProof="1"/>
            </a:br>
            <a:endParaRPr lang="lt-LT" sz="3200" b="1" noProof="1"/>
          </a:p>
        </p:txBody>
      </p:sp>
      <p:sp>
        <p:nvSpPr>
          <p:cNvPr id="14" name="13 turinio vietos rezervavimo ženklas"/>
          <p:cNvSpPr>
            <a:spLocks noGrp="1"/>
          </p:cNvSpPr>
          <p:nvPr>
            <p:ph idx="1"/>
          </p:nvPr>
        </p:nvSpPr>
        <p:spPr>
          <a:xfrm>
            <a:off x="1104900" y="2305318"/>
            <a:ext cx="9982200" cy="3866882"/>
          </a:xfrm>
        </p:spPr>
        <p:txBody>
          <a:bodyPr>
            <a:normAutofit/>
          </a:bodyPr>
          <a:lstStyle/>
          <a:p>
            <a:pPr marL="0" indent="0" algn="ctr">
              <a:buNone/>
            </a:pPr>
            <a:r>
              <a:rPr lang="lt-LT" sz="3600" b="1" dirty="0"/>
              <a:t>Tikslas: Išsiaiškinti mokinių bendrųjų ir dalykinių kompetencijų pasiektą lygį ir daromą pažangą.</a:t>
            </a:r>
            <a:endParaRPr lang="lt-LT" sz="3600" noProof="1"/>
          </a:p>
        </p:txBody>
      </p:sp>
    </p:spTree>
    <p:extLst>
      <p:ext uri="{BB962C8B-B14F-4D97-AF65-F5344CB8AC3E}">
        <p14:creationId xmlns:p14="http://schemas.microsoft.com/office/powerpoint/2010/main" val="4150281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270455"/>
            <a:ext cx="9980682" cy="1329745"/>
          </a:xfrm>
        </p:spPr>
        <p:txBody>
          <a:bodyPr>
            <a:normAutofit/>
          </a:bodyPr>
          <a:lstStyle/>
          <a:p>
            <a:pPr algn="ctr"/>
            <a:r>
              <a:rPr lang="lt-LT" sz="3600" b="1" noProof="1" smtClean="0"/>
              <a:t>PRIVALUMAI</a:t>
            </a:r>
            <a:r>
              <a:rPr lang="lt-LT" sz="3600" b="1" noProof="1"/>
              <a:t/>
            </a:r>
            <a:br>
              <a:rPr lang="lt-LT" sz="3600" b="1" noProof="1"/>
            </a:br>
            <a:endParaRPr lang="lt-LT" sz="3600" b="1" noProof="1"/>
          </a:p>
        </p:txBody>
      </p:sp>
      <p:sp>
        <p:nvSpPr>
          <p:cNvPr id="14" name="13 turinio vietos rezervavimo ženklas"/>
          <p:cNvSpPr>
            <a:spLocks noGrp="1"/>
          </p:cNvSpPr>
          <p:nvPr>
            <p:ph idx="1"/>
          </p:nvPr>
        </p:nvSpPr>
        <p:spPr/>
        <p:txBody>
          <a:bodyPr>
            <a:noAutofit/>
          </a:bodyPr>
          <a:lstStyle/>
          <a:p>
            <a:pPr marL="0" indent="0">
              <a:buNone/>
            </a:pPr>
            <a:r>
              <a:rPr lang="lt-LT" sz="2800" dirty="0" smtClean="0"/>
              <a:t>1. 78 </a:t>
            </a:r>
            <a:r>
              <a:rPr lang="lt-LT" sz="2800" dirty="0"/>
              <a:t>% mokinių patenkinti savo mokymosi rezultatais, 88 % tėvų/globėjų patenkinti savo vaiko mokymosi rezultatais.</a:t>
            </a:r>
          </a:p>
          <a:p>
            <a:pPr marL="0" indent="0">
              <a:buNone/>
            </a:pPr>
            <a:r>
              <a:rPr lang="lt-LT" sz="2800" dirty="0"/>
              <a:t>2. 2017 m. NMPP rezultatai rodo, kad dauguma mokinių įgijo dalykinių ir bendrųjų kompetencijų ir pasiekė aukštesnįjį, pagrindinį ar patenkinamą lygius.</a:t>
            </a:r>
          </a:p>
          <a:p>
            <a:pPr marL="0" indent="0">
              <a:buNone/>
            </a:pPr>
            <a:r>
              <a:rPr lang="lt-LT" sz="2800" dirty="0"/>
              <a:t>3. Sėkmingas mokinių dalyvavimas dalykinėse olimpiadose ir konkursuose</a:t>
            </a:r>
            <a:r>
              <a:rPr lang="lt-LT" sz="2800" dirty="0" smtClean="0"/>
              <a:t>.</a:t>
            </a:r>
          </a:p>
          <a:p>
            <a:pPr marL="0" indent="0">
              <a:buNone/>
            </a:pPr>
            <a:r>
              <a:rPr lang="lt-LT" sz="2800" dirty="0" smtClean="0"/>
              <a:t>4. </a:t>
            </a:r>
            <a:r>
              <a:rPr lang="lt-LT" sz="2800" dirty="0"/>
              <a:t>Edukacinėse erdvėse ir išvykose vykdomos veiklos.</a:t>
            </a:r>
          </a:p>
          <a:p>
            <a:pPr marL="0" indent="0">
              <a:buNone/>
            </a:pPr>
            <a:r>
              <a:rPr lang="lt-LT" sz="2800" dirty="0"/>
              <a:t>5</a:t>
            </a:r>
            <a:r>
              <a:rPr lang="lt-LT" sz="2800" dirty="0" smtClean="0"/>
              <a:t>. </a:t>
            </a:r>
            <a:r>
              <a:rPr lang="lt-LT" sz="2800" dirty="0"/>
              <a:t>Veiklos vykdomos planingai, siekiant įgyvendinti metinės veiklos tikslus ir uždavinius.</a:t>
            </a:r>
          </a:p>
          <a:p>
            <a:pPr marL="0" indent="0">
              <a:buNone/>
            </a:pPr>
            <a:r>
              <a:rPr lang="lt-LT" sz="2800" dirty="0"/>
              <a:t> </a:t>
            </a:r>
          </a:p>
        </p:txBody>
      </p:sp>
    </p:spTree>
    <p:extLst>
      <p:ext uri="{BB962C8B-B14F-4D97-AF65-F5344CB8AC3E}">
        <p14:creationId xmlns:p14="http://schemas.microsoft.com/office/powerpoint/2010/main" val="3418718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76200"/>
            <a:ext cx="9980682" cy="1524000"/>
          </a:xfrm>
        </p:spPr>
        <p:txBody>
          <a:bodyPr>
            <a:normAutofit/>
          </a:bodyPr>
          <a:lstStyle/>
          <a:p>
            <a:pPr algn="ctr"/>
            <a:r>
              <a:rPr lang="lt-LT" sz="3600" b="1" noProof="1" smtClean="0"/>
              <a:t>TRŪKUMAI</a:t>
            </a:r>
            <a:r>
              <a:rPr lang="lt-LT" sz="3600" b="1" noProof="1"/>
              <a:t/>
            </a:r>
            <a:br>
              <a:rPr lang="lt-LT" sz="3600" b="1" noProof="1"/>
            </a:br>
            <a:endParaRPr lang="lt-LT" sz="3600" b="1" noProof="1"/>
          </a:p>
        </p:txBody>
      </p:sp>
      <p:sp>
        <p:nvSpPr>
          <p:cNvPr id="14" name="13 turinio vietos rezervavimo ženklas"/>
          <p:cNvSpPr>
            <a:spLocks noGrp="1"/>
          </p:cNvSpPr>
          <p:nvPr>
            <p:ph idx="1"/>
          </p:nvPr>
        </p:nvSpPr>
        <p:spPr>
          <a:xfrm>
            <a:off x="1104900" y="2150772"/>
            <a:ext cx="9982200" cy="4021428"/>
          </a:xfrm>
        </p:spPr>
        <p:txBody>
          <a:bodyPr>
            <a:normAutofit/>
          </a:bodyPr>
          <a:lstStyle/>
          <a:p>
            <a:pPr marL="0" indent="0">
              <a:buNone/>
            </a:pPr>
            <a:r>
              <a:rPr lang="lt-LT" sz="2800" dirty="0" smtClean="0"/>
              <a:t>1. 2017 </a:t>
            </a:r>
            <a:r>
              <a:rPr lang="lt-LT" sz="2800" dirty="0"/>
              <a:t>m. NMPP rezultatai rodo, kad 9,1 % 4 klasės mokinių nepasiekė skaitymo žinių ir gebėjimų patenkinamo lygio bei 9,1 % 8 klasės mokinių nepasiekė matematikos žinių ir gebėjimų patenkinamo lygio. Anglų kalbos B1 lygio nepasiekė 15,8 % II gimnazijos klasės mokinių.</a:t>
            </a:r>
          </a:p>
          <a:p>
            <a:pPr marL="0" indent="0">
              <a:buNone/>
            </a:pPr>
            <a:r>
              <a:rPr lang="lt-LT" sz="2800" dirty="0"/>
              <a:t>2. Nepakankamas pasiekimų viešinimas pačioje mokykloje.</a:t>
            </a:r>
            <a:endParaRPr lang="lt-LT" sz="2800" noProof="1"/>
          </a:p>
        </p:txBody>
      </p:sp>
    </p:spTree>
    <p:extLst>
      <p:ext uri="{BB962C8B-B14F-4D97-AF65-F5344CB8AC3E}">
        <p14:creationId xmlns:p14="http://schemas.microsoft.com/office/powerpoint/2010/main" val="42902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489396"/>
            <a:ext cx="9980682" cy="978796"/>
          </a:xfrm>
        </p:spPr>
        <p:txBody>
          <a:bodyPr>
            <a:normAutofit/>
          </a:bodyPr>
          <a:lstStyle/>
          <a:p>
            <a:pPr algn="ctr"/>
            <a:r>
              <a:rPr lang="lt-LT" sz="3200" b="1" noProof="1" smtClean="0"/>
              <a:t>PASIŪLYMAI MOKYKLOS VEIKLOS TOBULINIMUI</a:t>
            </a:r>
            <a:r>
              <a:rPr lang="lt-LT" sz="3200" b="1" noProof="1"/>
              <a:t/>
            </a:r>
            <a:br>
              <a:rPr lang="lt-LT" sz="3200" b="1" noProof="1"/>
            </a:br>
            <a:endParaRPr lang="lt-LT" sz="3200" b="1" noProof="1"/>
          </a:p>
        </p:txBody>
      </p:sp>
      <p:sp>
        <p:nvSpPr>
          <p:cNvPr id="14" name="13 turinio vietos rezervavimo ženklas"/>
          <p:cNvSpPr>
            <a:spLocks noGrp="1"/>
          </p:cNvSpPr>
          <p:nvPr>
            <p:ph idx="1"/>
          </p:nvPr>
        </p:nvSpPr>
        <p:spPr>
          <a:xfrm>
            <a:off x="1074941" y="1574443"/>
            <a:ext cx="9982200" cy="4572000"/>
          </a:xfrm>
        </p:spPr>
        <p:txBody>
          <a:bodyPr>
            <a:normAutofit/>
          </a:bodyPr>
          <a:lstStyle/>
          <a:p>
            <a:pPr marL="0" lvl="0" indent="0">
              <a:buNone/>
            </a:pPr>
            <a:r>
              <a:rPr lang="lt-LT" dirty="0" smtClean="0"/>
              <a:t>1</a:t>
            </a:r>
            <a:r>
              <a:rPr lang="lt-LT" sz="2400" dirty="0" smtClean="0"/>
              <a:t>. Išanalizavę </a:t>
            </a:r>
            <a:r>
              <a:rPr lang="lt-LT" sz="2400" dirty="0"/>
              <a:t>standartizuotų testų, PUPP, egzaminų rezultatus pagal atskiras veiklos sritis, kognityvinių gebėjimų grupes, atlikus užduočių sunkumo analizę:</a:t>
            </a:r>
          </a:p>
          <a:p>
            <a:pPr marL="457200" lvl="1" indent="0">
              <a:buNone/>
            </a:pPr>
            <a:r>
              <a:rPr lang="lt-LT" sz="2400" dirty="0" smtClean="0"/>
              <a:t>1.1. Dalykų </a:t>
            </a:r>
            <a:r>
              <a:rPr lang="lt-LT" sz="2400" dirty="0"/>
              <a:t>mokytojai, atsižvelgdami į klasių stipriąsias ir silpnąsias sritis, dėstomo dalyko pamokose planuoja mokymo strategijas.</a:t>
            </a:r>
          </a:p>
          <a:p>
            <a:pPr marL="457200" lvl="1" indent="0">
              <a:buNone/>
            </a:pPr>
            <a:r>
              <a:rPr lang="lt-LT" sz="2400" dirty="0" smtClean="0"/>
              <a:t>1.2. Metodinės </a:t>
            </a:r>
            <a:r>
              <a:rPr lang="lt-LT" sz="2400" dirty="0"/>
              <a:t>grupės teikia siūlymus Ugdymo </a:t>
            </a:r>
            <a:r>
              <a:rPr lang="lt-LT" sz="2400" dirty="0" smtClean="0"/>
              <a:t>planui </a:t>
            </a:r>
            <a:r>
              <a:rPr lang="lt-LT" sz="2400" dirty="0"/>
              <a:t>ir Metinės veiklos </a:t>
            </a:r>
            <a:r>
              <a:rPr lang="lt-LT" sz="2400" dirty="0" smtClean="0"/>
              <a:t>programai tobulinti.</a:t>
            </a:r>
            <a:endParaRPr lang="lt-LT" sz="2400" dirty="0"/>
          </a:p>
          <a:p>
            <a:pPr marL="0" lvl="0" indent="0">
              <a:buNone/>
            </a:pPr>
            <a:r>
              <a:rPr lang="lt-LT" sz="2400" dirty="0" smtClean="0"/>
              <a:t>2. Viešinti </a:t>
            </a:r>
            <a:r>
              <a:rPr lang="lt-LT" sz="2400" dirty="0"/>
              <a:t>(stenduose) ne tik sportinius pasiekimus, bet tam skirtoje erdvėje viešinti ir padėkas, sertifikatus, pažymas už dalyvavimą konkursuose, projektuose, akcijose ir t. t.</a:t>
            </a:r>
          </a:p>
          <a:p>
            <a:pPr marL="0" indent="0">
              <a:buNone/>
            </a:pPr>
            <a:endParaRPr lang="lt-LT" noProof="1"/>
          </a:p>
        </p:txBody>
      </p:sp>
    </p:spTree>
    <p:extLst>
      <p:ext uri="{BB962C8B-B14F-4D97-AF65-F5344CB8AC3E}">
        <p14:creationId xmlns:p14="http://schemas.microsoft.com/office/powerpoint/2010/main" val="1278908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1961002" y="1288974"/>
            <a:ext cx="7061812" cy="4131326"/>
          </a:xfrm>
        </p:spPr>
        <p:txBody>
          <a:bodyPr>
            <a:noAutofit/>
          </a:bodyPr>
          <a:lstStyle/>
          <a:p>
            <a:pPr algn="ctr">
              <a:lnSpc>
                <a:spcPct val="115000"/>
              </a:lnSpc>
              <a:spcAft>
                <a:spcPts val="0"/>
              </a:spcAft>
            </a:pPr>
            <a:r>
              <a:rPr lang="lt-LT" sz="1800" b="1" dirty="0">
                <a:latin typeface="Times New Roman"/>
                <a:ea typeface="Calibri"/>
                <a:cs typeface="Times New Roman"/>
              </a:rPr>
              <a:t>JONIŠKIO R. SKAISTGIRIO GIMNAZIJOS 2016 – 2017 M.M. </a:t>
            </a:r>
            <a:r>
              <a:rPr lang="lt-LT" sz="1800" b="1" dirty="0">
                <a:latin typeface="Calibri"/>
                <a:ea typeface="Calibri"/>
                <a:cs typeface="Times New Roman"/>
              </a:rPr>
              <a:t/>
            </a:r>
            <a:br>
              <a:rPr lang="lt-LT" sz="1800" b="1" dirty="0">
                <a:latin typeface="Calibri"/>
                <a:ea typeface="Calibri"/>
                <a:cs typeface="Times New Roman"/>
              </a:rPr>
            </a:br>
            <a:r>
              <a:rPr lang="lt-LT" sz="1800" b="1" dirty="0">
                <a:latin typeface="Times New Roman"/>
                <a:ea typeface="Calibri"/>
                <a:cs typeface="Times New Roman"/>
              </a:rPr>
              <a:t>1.2. TEMOS. PASIEKIMAI IR PAŽANGA </a:t>
            </a:r>
            <a:r>
              <a:rPr lang="lt-LT" sz="1800" dirty="0">
                <a:latin typeface="Calibri"/>
                <a:ea typeface="Calibri"/>
                <a:cs typeface="Times New Roman"/>
              </a:rPr>
              <a:t/>
            </a:r>
            <a:br>
              <a:rPr lang="lt-LT" sz="1800" dirty="0">
                <a:latin typeface="Calibri"/>
                <a:ea typeface="Calibri"/>
                <a:cs typeface="Times New Roman"/>
              </a:rPr>
            </a:br>
            <a:r>
              <a:rPr lang="lt-LT" sz="1800" dirty="0">
                <a:latin typeface="Times New Roman"/>
                <a:ea typeface="Calibri"/>
                <a:cs typeface="Times New Roman"/>
              </a:rPr>
              <a:t>VEIKLOS KOKYBĖS VERTINIMO METU NUSTATYTA</a:t>
            </a:r>
            <a:r>
              <a:rPr lang="lt-LT" sz="1800" dirty="0">
                <a:latin typeface="Calibri"/>
                <a:ea typeface="Calibri"/>
                <a:cs typeface="Times New Roman"/>
              </a:rPr>
              <a:t/>
            </a:r>
            <a:br>
              <a:rPr lang="lt-LT" sz="1800" dirty="0">
                <a:latin typeface="Calibri"/>
                <a:ea typeface="Calibri"/>
                <a:cs typeface="Times New Roman"/>
              </a:rPr>
            </a:br>
            <a:r>
              <a:rPr lang="lt-LT" sz="1800" b="1" dirty="0">
                <a:latin typeface="Times New Roman"/>
                <a:ea typeface="Calibri"/>
                <a:cs typeface="Times New Roman"/>
              </a:rPr>
              <a:t> </a:t>
            </a:r>
            <a:r>
              <a:rPr lang="lt-LT" sz="1800" dirty="0">
                <a:latin typeface="Calibri"/>
                <a:ea typeface="Calibri"/>
                <a:cs typeface="Times New Roman"/>
              </a:rPr>
              <a:t/>
            </a:r>
            <a:br>
              <a:rPr lang="lt-LT" sz="1800" dirty="0">
                <a:latin typeface="Calibri"/>
                <a:ea typeface="Calibri"/>
                <a:cs typeface="Times New Roman"/>
              </a:rPr>
            </a:br>
            <a:r>
              <a:rPr lang="lt-LT" sz="1800" b="1" u="sng" dirty="0">
                <a:latin typeface="Times New Roman"/>
                <a:ea typeface="Calibri"/>
                <a:cs typeface="Times New Roman"/>
              </a:rPr>
              <a:t>Privalumai </a:t>
            </a:r>
            <a:r>
              <a:rPr lang="lt-LT" sz="1800" dirty="0">
                <a:latin typeface="Calibri"/>
                <a:ea typeface="Calibri"/>
                <a:cs typeface="Times New Roman"/>
              </a:rPr>
              <a:t/>
            </a:r>
            <a:br>
              <a:rPr lang="lt-LT" sz="1800" dirty="0">
                <a:latin typeface="Calibri"/>
                <a:ea typeface="Calibri"/>
                <a:cs typeface="Times New Roman"/>
              </a:rPr>
            </a:br>
            <a:r>
              <a:rPr lang="lt-LT" sz="1800" dirty="0">
                <a:latin typeface="Times New Roman"/>
                <a:ea typeface="Calibri"/>
                <a:cs typeface="Times New Roman"/>
              </a:rPr>
              <a:t>MOKYKLOS PASIEKIMAI IR PAŽANGA – 1.2.2.</a:t>
            </a:r>
            <a:r>
              <a:rPr lang="lt-LT" sz="1800" dirty="0">
                <a:latin typeface="Calibri"/>
                <a:ea typeface="Calibri"/>
                <a:cs typeface="Times New Roman"/>
              </a:rPr>
              <a:t/>
            </a:r>
            <a:br>
              <a:rPr lang="lt-LT" sz="1800" dirty="0">
                <a:latin typeface="Calibri"/>
                <a:ea typeface="Calibri"/>
                <a:cs typeface="Times New Roman"/>
              </a:rPr>
            </a:br>
            <a:r>
              <a:rPr lang="lt-LT" sz="1800" dirty="0" smtClean="0">
                <a:latin typeface="Calibri"/>
                <a:ea typeface="Calibri"/>
                <a:cs typeface="Times New Roman"/>
              </a:rPr>
              <a:t/>
            </a:r>
            <a:br>
              <a:rPr lang="lt-LT" sz="1800" dirty="0" smtClean="0">
                <a:latin typeface="Calibri"/>
                <a:ea typeface="Calibri"/>
                <a:cs typeface="Times New Roman"/>
              </a:rPr>
            </a:br>
            <a:r>
              <a:rPr lang="lt-LT" sz="1800" b="1" u="sng" dirty="0" smtClean="0">
                <a:latin typeface="Times New Roman"/>
                <a:ea typeface="Calibri"/>
                <a:cs typeface="Times New Roman"/>
              </a:rPr>
              <a:t>Trūkumai </a:t>
            </a:r>
            <a:r>
              <a:rPr lang="lt-LT" sz="1800" dirty="0">
                <a:latin typeface="Calibri"/>
                <a:ea typeface="Calibri"/>
                <a:cs typeface="Times New Roman"/>
              </a:rPr>
              <a:t/>
            </a:r>
            <a:br>
              <a:rPr lang="lt-LT" sz="1800" dirty="0">
                <a:latin typeface="Calibri"/>
                <a:ea typeface="Calibri"/>
                <a:cs typeface="Times New Roman"/>
              </a:rPr>
            </a:br>
            <a:r>
              <a:rPr lang="lt-LT" sz="1800" dirty="0">
                <a:latin typeface="Times New Roman"/>
                <a:ea typeface="Calibri"/>
                <a:cs typeface="Times New Roman"/>
              </a:rPr>
              <a:t>MOKINIO PASIEKIMAI IR PAŽANGA – 1.2.1.</a:t>
            </a:r>
            <a:r>
              <a:rPr lang="lt-LT" sz="1800" dirty="0">
                <a:latin typeface="Calibri"/>
                <a:ea typeface="Calibri"/>
                <a:cs typeface="Times New Roman"/>
              </a:rPr>
              <a:t/>
            </a:r>
            <a:br>
              <a:rPr lang="lt-LT" sz="1800" dirty="0">
                <a:latin typeface="Calibri"/>
                <a:ea typeface="Calibri"/>
                <a:cs typeface="Times New Roman"/>
              </a:rPr>
            </a:br>
            <a:r>
              <a:rPr lang="lt-LT" sz="1800" dirty="0" smtClean="0">
                <a:latin typeface="Calibri"/>
                <a:ea typeface="Calibri"/>
                <a:cs typeface="Times New Roman"/>
              </a:rPr>
              <a:t/>
            </a:r>
            <a:br>
              <a:rPr lang="lt-LT" sz="1800" dirty="0" smtClean="0">
                <a:latin typeface="Calibri"/>
                <a:ea typeface="Calibri"/>
                <a:cs typeface="Times New Roman"/>
              </a:rPr>
            </a:br>
            <a:r>
              <a:rPr lang="lt-LT" sz="1800" b="1" u="sng" dirty="0" smtClean="0">
                <a:latin typeface="Times New Roman"/>
                <a:ea typeface="Calibri"/>
                <a:cs typeface="Times New Roman"/>
              </a:rPr>
              <a:t>Tobulinta </a:t>
            </a:r>
            <a:r>
              <a:rPr lang="lt-LT" sz="1800" b="1" u="sng" dirty="0">
                <a:latin typeface="Times New Roman"/>
                <a:ea typeface="Calibri"/>
                <a:cs typeface="Times New Roman"/>
              </a:rPr>
              <a:t>veikla</a:t>
            </a:r>
            <a:r>
              <a:rPr lang="lt-LT" sz="1800" dirty="0">
                <a:latin typeface="Calibri"/>
                <a:ea typeface="Calibri"/>
                <a:cs typeface="Times New Roman"/>
              </a:rPr>
              <a:t/>
            </a:r>
            <a:br>
              <a:rPr lang="lt-LT" sz="1800" dirty="0">
                <a:latin typeface="Calibri"/>
                <a:ea typeface="Calibri"/>
                <a:cs typeface="Times New Roman"/>
              </a:rPr>
            </a:br>
            <a:r>
              <a:rPr lang="lt-LT" sz="1800" dirty="0">
                <a:latin typeface="Times New Roman"/>
                <a:ea typeface="Calibri"/>
                <a:cs typeface="Times New Roman"/>
              </a:rPr>
              <a:t>ASMENYBĖS BRANDA – 1.1.1.</a:t>
            </a:r>
            <a:r>
              <a:rPr lang="lt-LT" sz="1800" dirty="0">
                <a:latin typeface="Calibri"/>
                <a:ea typeface="Calibri"/>
                <a:cs typeface="Times New Roman"/>
              </a:rPr>
              <a:t/>
            </a:r>
            <a:br>
              <a:rPr lang="lt-LT" sz="1800" dirty="0">
                <a:latin typeface="Calibri"/>
                <a:ea typeface="Calibri"/>
                <a:cs typeface="Times New Roman"/>
              </a:rPr>
            </a:br>
            <a:endParaRPr lang="lt-LT" sz="1800" dirty="0"/>
          </a:p>
        </p:txBody>
      </p:sp>
      <p:sp>
        <p:nvSpPr>
          <p:cNvPr id="3" name="Antrinis pavadinimas 2"/>
          <p:cNvSpPr>
            <a:spLocks noGrp="1"/>
          </p:cNvSpPr>
          <p:nvPr>
            <p:ph type="subTitle" idx="1"/>
          </p:nvPr>
        </p:nvSpPr>
        <p:spPr>
          <a:xfrm>
            <a:off x="1104900" y="5354198"/>
            <a:ext cx="5734050" cy="113151"/>
          </a:xfrm>
        </p:spPr>
        <p:txBody>
          <a:bodyPr>
            <a:normAutofit fontScale="25000" lnSpcReduction="20000"/>
          </a:bodyPr>
          <a:lstStyle/>
          <a:p>
            <a:endParaRPr lang="lt-LT" dirty="0"/>
          </a:p>
        </p:txBody>
      </p:sp>
      <p:sp>
        <p:nvSpPr>
          <p:cNvPr id="4" name="Paveikslėlio vietos rezervavimo ženklas 3"/>
          <p:cNvSpPr>
            <a:spLocks noGrp="1"/>
          </p:cNvSpPr>
          <p:nvPr>
            <p:ph type="pic" sz="quarter" idx="13"/>
          </p:nvPr>
        </p:nvSpPr>
        <p:spPr>
          <a:xfrm>
            <a:off x="10928733" y="1299639"/>
            <a:ext cx="1604789" cy="4208604"/>
          </a:xfrm>
        </p:spPr>
      </p:sp>
    </p:spTree>
    <p:extLst>
      <p:ext uri="{BB962C8B-B14F-4D97-AF65-F5344CB8AC3E}">
        <p14:creationId xmlns:p14="http://schemas.microsoft.com/office/powerpoint/2010/main" val="2498625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pavadinimas"/>
          <p:cNvSpPr>
            <a:spLocks noGrp="1"/>
          </p:cNvSpPr>
          <p:nvPr>
            <p:ph type="ctrTitle"/>
          </p:nvPr>
        </p:nvSpPr>
        <p:spPr>
          <a:xfrm>
            <a:off x="1104900" y="3387144"/>
            <a:ext cx="5734050" cy="1124641"/>
          </a:xfrm>
        </p:spPr>
        <p:txBody>
          <a:bodyPr anchor="ctr">
            <a:noAutofit/>
          </a:bodyPr>
          <a:lstStyle/>
          <a:p>
            <a:pPr marL="0" lvl="0" indent="0" algn="ctr"/>
            <a:r>
              <a:rPr lang="lt-LT" sz="2800" noProof="1"/>
              <a:t>Gyvenimo sėkmę lydi ne tik gebėjimas, galimybės, bet ir susitelkimas bei atkaklumas. </a:t>
            </a:r>
            <a:br>
              <a:rPr lang="lt-LT" sz="2800" noProof="1"/>
            </a:br>
            <a:r>
              <a:rPr lang="lt-LT" sz="2800" noProof="1"/>
              <a:t> </a:t>
            </a:r>
            <a:br>
              <a:rPr lang="lt-LT" sz="2800" noProof="1"/>
            </a:br>
            <a:r>
              <a:rPr lang="lt-LT" sz="2800" noProof="1"/>
              <a:t>C.W. Wendte </a:t>
            </a:r>
            <a:br>
              <a:rPr lang="lt-LT" sz="2800" noProof="1"/>
            </a:br>
            <a:endParaRPr lang="lt-LT" sz="2800" b="1" noProof="1"/>
          </a:p>
        </p:txBody>
      </p:sp>
      <p:sp>
        <p:nvSpPr>
          <p:cNvPr id="7" name="6 paantraštė"/>
          <p:cNvSpPr>
            <a:spLocks noGrp="1"/>
          </p:cNvSpPr>
          <p:nvPr>
            <p:ph type="subTitle" idx="1"/>
          </p:nvPr>
        </p:nvSpPr>
        <p:spPr>
          <a:xfrm>
            <a:off x="1104900" y="4739424"/>
            <a:ext cx="5734050" cy="888643"/>
          </a:xfrm>
        </p:spPr>
        <p:txBody>
          <a:bodyPr>
            <a:normAutofit/>
          </a:bodyPr>
          <a:lstStyle/>
          <a:p>
            <a:endParaRPr lang="lt-LT" altLang="lt-LT" b="1" i="1" dirty="0" smtClean="0">
              <a:latin typeface="Tahoma" pitchFamily="34" charset="0"/>
              <a:cs typeface="Tahoma" pitchFamily="34" charset="0"/>
            </a:endParaRPr>
          </a:p>
          <a:p>
            <a:endParaRPr lang="lt-LT" altLang="lt-LT" b="1" i="1" dirty="0">
              <a:latin typeface="Tahoma" pitchFamily="34" charset="0"/>
              <a:cs typeface="Tahoma" pitchFamily="34" charset="0"/>
            </a:endParaRPr>
          </a:p>
          <a:p>
            <a:endParaRPr lang="lt-LT" noProof="1"/>
          </a:p>
        </p:txBody>
      </p:sp>
      <p:pic>
        <p:nvPicPr>
          <p:cNvPr id="4" name="3 paveikslėlio vietos rezervavimo ženklas"/>
          <p:cNvPicPr>
            <a:picLocks noGrp="1" noChangeAspect="1"/>
          </p:cNvPicPr>
          <p:nvPr>
            <p:ph type="pic" sz="quarter" idx="13"/>
          </p:nvPr>
        </p:nvPicPr>
        <p:blipFill>
          <a:blip r:embed="rId2">
            <a:extLst>
              <a:ext uri="{28A0092B-C50C-407E-A947-70E740481C1C}">
                <a14:useLocalDpi xmlns:a14="http://schemas.microsoft.com/office/drawing/2010/main" val="0"/>
              </a:ext>
            </a:extLst>
          </a:blip>
          <a:stretch>
            <a:fillRect/>
          </a:stretch>
        </p:blipFill>
        <p:spPr>
          <a:xfrm>
            <a:off x="6981063" y="1383924"/>
            <a:ext cx="5210937" cy="4062068"/>
          </a:xfrm>
        </p:spPr>
      </p:pic>
    </p:spTree>
    <p:extLst>
      <p:ext uri="{BB962C8B-B14F-4D97-AF65-F5344CB8AC3E}">
        <p14:creationId xmlns:p14="http://schemas.microsoft.com/office/powerpoint/2010/main" val="4391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r>
              <a:rPr lang="lt-LT" altLang="lt-LT" sz="3600" b="1" dirty="0" smtClean="0">
                <a:cs typeface="Tahoma" pitchFamily="34" charset="0"/>
              </a:rPr>
              <a:t>VEIKLOS KOKYBĖS ĮSIVERTINIMO </a:t>
            </a:r>
            <a:r>
              <a:rPr lang="lt-LT" altLang="lt-LT" sz="3600" b="1" dirty="0">
                <a:cs typeface="Tahoma" pitchFamily="34" charset="0"/>
              </a:rPr>
              <a:t>GRUPĖ</a:t>
            </a:r>
            <a:endParaRPr lang="lt-LT" sz="3600" noProof="1"/>
          </a:p>
        </p:txBody>
      </p:sp>
      <p:sp>
        <p:nvSpPr>
          <p:cNvPr id="14" name="13 turinio vietos rezervavimo ženklas"/>
          <p:cNvSpPr>
            <a:spLocks noGrp="1"/>
          </p:cNvSpPr>
          <p:nvPr>
            <p:ph idx="1"/>
          </p:nvPr>
        </p:nvSpPr>
        <p:spPr>
          <a:xfrm>
            <a:off x="1104900" y="2253802"/>
            <a:ext cx="9982200" cy="3918397"/>
          </a:xfrm>
        </p:spPr>
        <p:txBody>
          <a:bodyPr>
            <a:normAutofit/>
          </a:bodyPr>
          <a:lstStyle/>
          <a:p>
            <a:pPr>
              <a:defRPr/>
            </a:pPr>
            <a:r>
              <a:rPr lang="lt-LT" sz="2800" dirty="0"/>
              <a:t> </a:t>
            </a:r>
            <a:r>
              <a:rPr lang="lt-LT" altLang="lt-LT" sz="3200" b="1" i="1" dirty="0">
                <a:cs typeface="Tahoma" panose="020B0604030504040204" pitchFamily="34" charset="0"/>
              </a:rPr>
              <a:t>Sigita Pocienė</a:t>
            </a:r>
            <a:r>
              <a:rPr lang="en-US" altLang="lt-LT" sz="3200" i="1" dirty="0">
                <a:cs typeface="Tahoma" panose="020B0604030504040204" pitchFamily="34" charset="0"/>
              </a:rPr>
              <a:t>, </a:t>
            </a:r>
            <a:r>
              <a:rPr lang="en-US" altLang="lt-LT" sz="3200" i="1" dirty="0" err="1">
                <a:cs typeface="Tahoma" panose="020B0604030504040204" pitchFamily="34" charset="0"/>
              </a:rPr>
              <a:t>grupės</a:t>
            </a:r>
            <a:r>
              <a:rPr lang="en-US" altLang="lt-LT" sz="3200" i="1" dirty="0">
                <a:cs typeface="Tahoma" panose="020B0604030504040204" pitchFamily="34" charset="0"/>
              </a:rPr>
              <a:t> </a:t>
            </a:r>
            <a:r>
              <a:rPr lang="en-US" altLang="lt-LT" sz="3200" i="1" dirty="0" err="1">
                <a:cs typeface="Tahoma" panose="020B0604030504040204" pitchFamily="34" charset="0"/>
              </a:rPr>
              <a:t>vadovė</a:t>
            </a:r>
            <a:r>
              <a:rPr lang="en-US" altLang="lt-LT" sz="3200" i="1" dirty="0">
                <a:cs typeface="Tahoma" panose="020B0604030504040204" pitchFamily="34" charset="0"/>
              </a:rPr>
              <a:t>, </a:t>
            </a:r>
            <a:r>
              <a:rPr lang="en-US" altLang="lt-LT" sz="3200" i="1" dirty="0" err="1">
                <a:cs typeface="Tahoma" panose="020B0604030504040204" pitchFamily="34" charset="0"/>
              </a:rPr>
              <a:t>direktor</a:t>
            </a:r>
            <a:r>
              <a:rPr lang="lt-LT" altLang="lt-LT" sz="3200" i="1" dirty="0" err="1">
                <a:cs typeface="Tahoma" panose="020B0604030504040204" pitchFamily="34" charset="0"/>
              </a:rPr>
              <a:t>iaus</a:t>
            </a:r>
            <a:r>
              <a:rPr lang="lt-LT" altLang="lt-LT" sz="3200" i="1" dirty="0">
                <a:cs typeface="Tahoma" panose="020B0604030504040204" pitchFamily="34" charset="0"/>
              </a:rPr>
              <a:t> </a:t>
            </a:r>
            <a:r>
              <a:rPr lang="en-US" altLang="lt-LT" sz="3200" i="1" dirty="0" err="1">
                <a:cs typeface="Tahoma" panose="020B0604030504040204" pitchFamily="34" charset="0"/>
              </a:rPr>
              <a:t>pavaduotoja</a:t>
            </a:r>
            <a:r>
              <a:rPr lang="en-US" altLang="lt-LT" sz="3200" i="1" dirty="0">
                <a:cs typeface="Tahoma" panose="020B0604030504040204" pitchFamily="34" charset="0"/>
              </a:rPr>
              <a:t> </a:t>
            </a:r>
            <a:r>
              <a:rPr lang="en-US" altLang="lt-LT" sz="3200" i="1" dirty="0" err="1">
                <a:cs typeface="Tahoma" panose="020B0604030504040204" pitchFamily="34" charset="0"/>
              </a:rPr>
              <a:t>ugdymui</a:t>
            </a:r>
            <a:r>
              <a:rPr lang="en-US" altLang="lt-LT" sz="3200" i="1" dirty="0">
                <a:cs typeface="Tahoma" panose="020B0604030504040204" pitchFamily="34" charset="0"/>
              </a:rPr>
              <a:t>;</a:t>
            </a:r>
            <a:endParaRPr lang="lt-LT" altLang="lt-LT" sz="3200" i="1" dirty="0">
              <a:cs typeface="Tahoma" panose="020B0604030504040204" pitchFamily="34" charset="0"/>
            </a:endParaRPr>
          </a:p>
          <a:p>
            <a:pPr>
              <a:defRPr/>
            </a:pPr>
            <a:r>
              <a:rPr lang="lt-LT" altLang="lt-LT" sz="3200" b="1" i="1" dirty="0" smtClean="0">
                <a:cs typeface="Tahoma" panose="020B0604030504040204" pitchFamily="34" charset="0"/>
              </a:rPr>
              <a:t>Irina </a:t>
            </a:r>
            <a:r>
              <a:rPr lang="lt-LT" altLang="lt-LT" sz="3200" b="1" i="1" dirty="0">
                <a:cs typeface="Tahoma" panose="020B0604030504040204" pitchFamily="34" charset="0"/>
              </a:rPr>
              <a:t>Janulienė,</a:t>
            </a:r>
            <a:r>
              <a:rPr lang="lt-LT" altLang="lt-LT" sz="3200" i="1" dirty="0">
                <a:cs typeface="Tahoma" panose="020B0604030504040204" pitchFamily="34" charset="0"/>
              </a:rPr>
              <a:t> </a:t>
            </a:r>
            <a:r>
              <a:rPr lang="lt-LT" altLang="lt-LT" sz="3200" i="1" dirty="0" smtClean="0">
                <a:cs typeface="Tahoma" panose="020B0604030504040204" pitchFamily="34" charset="0"/>
              </a:rPr>
              <a:t>vyresnioji lietuvių kalbos </a:t>
            </a:r>
            <a:r>
              <a:rPr lang="lt-LT" altLang="lt-LT" sz="3200" i="1" dirty="0">
                <a:cs typeface="Tahoma" panose="020B0604030504040204" pitchFamily="34" charset="0"/>
              </a:rPr>
              <a:t>mokytoja;</a:t>
            </a:r>
            <a:r>
              <a:rPr lang="fi-FI" altLang="lt-LT" sz="3200" b="1" i="1" dirty="0">
                <a:cs typeface="Tahoma" panose="020B0604030504040204" pitchFamily="34" charset="0"/>
              </a:rPr>
              <a:t> </a:t>
            </a:r>
            <a:endParaRPr lang="lt-LT" altLang="lt-LT" sz="3200" b="1" i="1" dirty="0">
              <a:cs typeface="Tahoma" panose="020B0604030504040204" pitchFamily="34" charset="0"/>
            </a:endParaRPr>
          </a:p>
          <a:p>
            <a:pPr>
              <a:defRPr/>
            </a:pPr>
            <a:r>
              <a:rPr lang="lt-LT" sz="3200" dirty="0"/>
              <a:t> </a:t>
            </a:r>
            <a:r>
              <a:rPr lang="lt-LT" altLang="lt-LT" sz="3200" b="1" i="1" dirty="0">
                <a:cs typeface="Tahoma" panose="020B0604030504040204" pitchFamily="34" charset="0"/>
              </a:rPr>
              <a:t>Irena </a:t>
            </a:r>
            <a:r>
              <a:rPr lang="lt-LT" altLang="lt-LT" sz="3200" b="1" i="1" dirty="0" err="1">
                <a:cs typeface="Tahoma" panose="020B0604030504040204" pitchFamily="34" charset="0"/>
              </a:rPr>
              <a:t>Virbalienė</a:t>
            </a:r>
            <a:r>
              <a:rPr lang="fi-FI" altLang="lt-LT" sz="3200" i="1" dirty="0">
                <a:cs typeface="Tahoma" panose="020B0604030504040204" pitchFamily="34" charset="0"/>
              </a:rPr>
              <a:t>, </a:t>
            </a:r>
            <a:r>
              <a:rPr lang="lt-LT" altLang="lt-LT" sz="3200" i="1" dirty="0" smtClean="0">
                <a:cs typeface="Tahoma" panose="020B0604030504040204" pitchFamily="34" charset="0"/>
              </a:rPr>
              <a:t>vyresnioji rusų</a:t>
            </a:r>
            <a:r>
              <a:rPr lang="fi-FI" altLang="lt-LT" sz="3200" i="1" dirty="0" smtClean="0">
                <a:cs typeface="Tahoma" panose="020B0604030504040204" pitchFamily="34" charset="0"/>
              </a:rPr>
              <a:t> </a:t>
            </a:r>
            <a:r>
              <a:rPr lang="fi-FI" altLang="lt-LT" sz="3200" i="1" dirty="0">
                <a:cs typeface="Tahoma" panose="020B0604030504040204" pitchFamily="34" charset="0"/>
              </a:rPr>
              <a:t>kalbos </a:t>
            </a:r>
            <a:r>
              <a:rPr lang="lt-LT" altLang="lt-LT" sz="3200" i="1" dirty="0" smtClean="0">
                <a:cs typeface="Tahoma" panose="020B0604030504040204" pitchFamily="34" charset="0"/>
              </a:rPr>
              <a:t> </a:t>
            </a:r>
            <a:r>
              <a:rPr lang="fi-FI" altLang="lt-LT" sz="3200" i="1" dirty="0">
                <a:cs typeface="Tahoma" panose="020B0604030504040204" pitchFamily="34" charset="0"/>
              </a:rPr>
              <a:t>mokytoja;</a:t>
            </a:r>
            <a:endParaRPr lang="lt-LT" altLang="lt-LT" sz="3200" i="1" dirty="0">
              <a:cs typeface="Tahoma" panose="020B0604030504040204" pitchFamily="34" charset="0"/>
            </a:endParaRPr>
          </a:p>
          <a:p>
            <a:pPr>
              <a:defRPr/>
            </a:pPr>
            <a:r>
              <a:rPr lang="lt-LT" sz="3200" dirty="0"/>
              <a:t> </a:t>
            </a:r>
            <a:r>
              <a:rPr lang="lt-LT" altLang="lt-LT" sz="3200" b="1" i="1" dirty="0">
                <a:cs typeface="Tahoma" panose="020B0604030504040204" pitchFamily="34" charset="0"/>
              </a:rPr>
              <a:t>Kostas </a:t>
            </a:r>
            <a:r>
              <a:rPr lang="lt-LT" altLang="lt-LT" sz="3200" b="1" i="1" dirty="0" err="1">
                <a:cs typeface="Tahoma" panose="020B0604030504040204" pitchFamily="34" charset="0"/>
              </a:rPr>
              <a:t>Mitrikas</a:t>
            </a:r>
            <a:r>
              <a:rPr lang="en-US" altLang="lt-LT" sz="3200" i="1" dirty="0">
                <a:cs typeface="Tahoma" panose="020B0604030504040204" pitchFamily="34" charset="0"/>
              </a:rPr>
              <a:t>, </a:t>
            </a:r>
            <a:r>
              <a:rPr lang="lt-LT" altLang="lt-LT" sz="3200" i="1" dirty="0">
                <a:cs typeface="Tahoma" panose="020B0604030504040204" pitchFamily="34" charset="0"/>
              </a:rPr>
              <a:t>tikybos mokytojas;</a:t>
            </a:r>
          </a:p>
          <a:p>
            <a:pPr>
              <a:buClr>
                <a:srgbClr val="514843"/>
              </a:buClr>
            </a:pPr>
            <a:endParaRPr lang="lt-LT" noProof="1"/>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r>
              <a:rPr lang="lt-LT" sz="4800" b="1" noProof="1" smtClean="0">
                <a:cs typeface="Tahoma" pitchFamily="34" charset="0"/>
              </a:rPr>
              <a:t>TIKSLAS</a:t>
            </a:r>
            <a:endParaRPr lang="lt-LT" sz="4800" noProof="1"/>
          </a:p>
        </p:txBody>
      </p:sp>
      <p:sp>
        <p:nvSpPr>
          <p:cNvPr id="14" name="13 turinio vietos rezervavimo ženklas"/>
          <p:cNvSpPr>
            <a:spLocks noGrp="1"/>
          </p:cNvSpPr>
          <p:nvPr>
            <p:ph idx="1"/>
          </p:nvPr>
        </p:nvSpPr>
        <p:spPr>
          <a:xfrm>
            <a:off x="1104900" y="2073498"/>
            <a:ext cx="9982200" cy="4098701"/>
          </a:xfrm>
        </p:spPr>
        <p:txBody>
          <a:bodyPr>
            <a:normAutofit/>
          </a:bodyPr>
          <a:lstStyle/>
          <a:p>
            <a:pPr marL="0" indent="0" algn="ctr">
              <a:buClr>
                <a:srgbClr val="514843"/>
              </a:buClr>
              <a:buNone/>
            </a:pPr>
            <a:r>
              <a:rPr lang="lt-LT" sz="4800" noProof="1" smtClean="0"/>
              <a:t>Atlikti gimnazijos veiklos kokybės 1.2. temos „Pasiekimai ir pažanga“ vertinimą</a:t>
            </a:r>
            <a:endParaRPr lang="lt-LT" sz="4800" noProof="1"/>
          </a:p>
        </p:txBody>
      </p:sp>
    </p:spTree>
    <p:extLst>
      <p:ext uri="{BB962C8B-B14F-4D97-AF65-F5344CB8AC3E}">
        <p14:creationId xmlns:p14="http://schemas.microsoft.com/office/powerpoint/2010/main" val="2899776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r>
              <a:rPr lang="lt-LT" sz="4800" b="1" noProof="1" smtClean="0">
                <a:cs typeface="Tahoma" pitchFamily="34" charset="0"/>
              </a:rPr>
              <a:t>UŽDAVINIAI</a:t>
            </a:r>
            <a:endParaRPr lang="lt-LT" sz="4800" noProof="1"/>
          </a:p>
        </p:txBody>
      </p:sp>
      <p:sp>
        <p:nvSpPr>
          <p:cNvPr id="14" name="13 turinio vietos rezervavimo ženklas"/>
          <p:cNvSpPr>
            <a:spLocks noGrp="1"/>
          </p:cNvSpPr>
          <p:nvPr>
            <p:ph idx="1"/>
          </p:nvPr>
        </p:nvSpPr>
        <p:spPr/>
        <p:txBody>
          <a:bodyPr>
            <a:noAutofit/>
          </a:bodyPr>
          <a:lstStyle/>
          <a:p>
            <a:pPr lvl="0" fontAlgn="base"/>
            <a:r>
              <a:rPr lang="lt-LT" sz="3200" dirty="0"/>
              <a:t>Rinkti patikimus duomenis apie gimnazijos veiklą, juos analizuoti. </a:t>
            </a:r>
          </a:p>
          <a:p>
            <a:pPr lvl="0" fontAlgn="base"/>
            <a:r>
              <a:rPr lang="lt-LT" sz="3200" dirty="0"/>
              <a:t>Nustatyti gimnazijos </a:t>
            </a:r>
            <a:r>
              <a:rPr lang="lt-LT" sz="3200" dirty="0" err="1"/>
              <a:t>privalumus</a:t>
            </a:r>
            <a:r>
              <a:rPr lang="lt-LT" sz="3200" dirty="0"/>
              <a:t> ir trūkumus. </a:t>
            </a:r>
          </a:p>
          <a:p>
            <a:pPr lvl="0" fontAlgn="base"/>
            <a:r>
              <a:rPr lang="lt-LT" sz="3200" dirty="0"/>
              <a:t>Susitarti dėl veiklos tobulinimo prioritetų. </a:t>
            </a:r>
          </a:p>
          <a:p>
            <a:pPr lvl="0" fontAlgn="base"/>
            <a:r>
              <a:rPr lang="lt-LT" sz="3200" dirty="0"/>
              <a:t>Gautus veiklos kokybės įsivertinimo vykdymo duomenis panaudoti gimnazijos </a:t>
            </a:r>
            <a:r>
              <a:rPr lang="lt-LT" sz="3200" dirty="0" smtClean="0"/>
              <a:t>veiklai tobulinti. </a:t>
            </a:r>
            <a:endParaRPr lang="lt-LT" sz="3200" dirty="0"/>
          </a:p>
          <a:p>
            <a:pPr lvl="0" fontAlgn="base"/>
            <a:r>
              <a:rPr lang="lt-LT" sz="3200" dirty="0"/>
              <a:t>Informuoti mokyklos bendruomenę ir kitas atsakingas institucijas apie įsivertinimo vykdymo metu gautus duomenis ir rezultatus. </a:t>
            </a:r>
          </a:p>
          <a:p>
            <a:pPr marL="0" indent="0">
              <a:buClr>
                <a:srgbClr val="514843"/>
              </a:buClr>
              <a:buNone/>
            </a:pPr>
            <a:endParaRPr lang="lt-LT" sz="3200" noProof="1"/>
          </a:p>
        </p:txBody>
      </p:sp>
    </p:spTree>
    <p:extLst>
      <p:ext uri="{BB962C8B-B14F-4D97-AF65-F5344CB8AC3E}">
        <p14:creationId xmlns:p14="http://schemas.microsoft.com/office/powerpoint/2010/main" val="3837738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fontScale="90000"/>
          </a:bodyPr>
          <a:lstStyle/>
          <a:p>
            <a:pPr algn="ctr"/>
            <a:r>
              <a:rPr lang="lt-LT" sz="3200" b="1" dirty="0"/>
              <a:t>GIMNAZIJOS VEIKLOS KOKYBĖS ĮSIVERTINIMO ETAPAI </a:t>
            </a:r>
            <a:r>
              <a:rPr lang="lt-LT" b="1" dirty="0"/>
              <a:t/>
            </a:r>
            <a:br>
              <a:rPr lang="lt-LT" b="1" dirty="0"/>
            </a:br>
            <a:endParaRPr lang="lt-LT" noProof="1"/>
          </a:p>
        </p:txBody>
      </p:sp>
      <p:sp>
        <p:nvSpPr>
          <p:cNvPr id="14" name="13 turinio vietos rezervavimo ženklas"/>
          <p:cNvSpPr>
            <a:spLocks noGrp="1"/>
          </p:cNvSpPr>
          <p:nvPr>
            <p:ph idx="1"/>
          </p:nvPr>
        </p:nvSpPr>
        <p:spPr>
          <a:xfrm>
            <a:off x="1104900" y="2009104"/>
            <a:ext cx="9982200" cy="4163096"/>
          </a:xfrm>
        </p:spPr>
        <p:txBody>
          <a:bodyPr>
            <a:normAutofit/>
          </a:bodyPr>
          <a:lstStyle/>
          <a:p>
            <a:pPr marL="0" lvl="0" indent="0" fontAlgn="base">
              <a:buNone/>
            </a:pPr>
            <a:r>
              <a:rPr lang="lt-LT" sz="3200" b="1" dirty="0" smtClean="0"/>
              <a:t>1 etapas </a:t>
            </a:r>
            <a:r>
              <a:rPr lang="lt-LT" sz="3200" b="1" dirty="0"/>
              <a:t>– </a:t>
            </a:r>
            <a:r>
              <a:rPr lang="lt-LT" sz="3200" b="1" dirty="0" smtClean="0"/>
              <a:t> pasirengimas</a:t>
            </a:r>
            <a:endParaRPr lang="lt-LT" sz="3200" b="1" dirty="0"/>
          </a:p>
          <a:p>
            <a:pPr marL="0" lvl="0" indent="0" fontAlgn="base">
              <a:buNone/>
            </a:pPr>
            <a:r>
              <a:rPr lang="lt-LT" sz="3200" b="1" dirty="0" smtClean="0"/>
              <a:t>2 etapas </a:t>
            </a:r>
            <a:r>
              <a:rPr lang="lt-LT" sz="3200" b="1" dirty="0"/>
              <a:t>-  įsivertinimo plano </a:t>
            </a:r>
            <a:r>
              <a:rPr lang="lt-LT" sz="3200" b="1" dirty="0" smtClean="0"/>
              <a:t>parengimas </a:t>
            </a:r>
            <a:endParaRPr lang="lt-LT" sz="3200" b="1" dirty="0"/>
          </a:p>
          <a:p>
            <a:pPr marL="0" lvl="0" indent="0" fontAlgn="base">
              <a:buNone/>
            </a:pPr>
            <a:r>
              <a:rPr lang="lt-LT" sz="3200" b="1" dirty="0" smtClean="0"/>
              <a:t>3 etapas </a:t>
            </a:r>
            <a:r>
              <a:rPr lang="lt-LT" sz="3200" b="1" dirty="0"/>
              <a:t>– įsivertinimo </a:t>
            </a:r>
            <a:r>
              <a:rPr lang="lt-LT" sz="3200" b="1" dirty="0" smtClean="0"/>
              <a:t>instrumentų parengimas </a:t>
            </a:r>
            <a:endParaRPr lang="lt-LT" sz="3200" b="1" dirty="0"/>
          </a:p>
          <a:p>
            <a:pPr marL="0" lvl="0" indent="0" fontAlgn="base">
              <a:buNone/>
            </a:pPr>
            <a:r>
              <a:rPr lang="lt-LT" sz="3200" b="1" dirty="0" smtClean="0"/>
              <a:t>4 etapas </a:t>
            </a:r>
            <a:r>
              <a:rPr lang="lt-LT" sz="3200" b="1"/>
              <a:t>– </a:t>
            </a:r>
            <a:r>
              <a:rPr lang="lt-LT" sz="3200" b="1" dirty="0" err="1"/>
              <a:t>į</a:t>
            </a:r>
            <a:r>
              <a:rPr lang="lt-LT" sz="3200" b="1" smtClean="0"/>
              <a:t>sivertinimo </a:t>
            </a:r>
            <a:r>
              <a:rPr lang="lt-LT" sz="3200" b="1" dirty="0" smtClean="0"/>
              <a:t>atlikimas </a:t>
            </a:r>
            <a:endParaRPr lang="lt-LT" sz="3200" b="1" dirty="0"/>
          </a:p>
          <a:p>
            <a:pPr marL="0" lvl="0" indent="0" fontAlgn="base">
              <a:buNone/>
            </a:pPr>
            <a:r>
              <a:rPr lang="lt-LT" sz="3200" b="1" dirty="0" smtClean="0"/>
              <a:t>5 etapas </a:t>
            </a:r>
            <a:r>
              <a:rPr lang="lt-LT" sz="3200" b="1" dirty="0"/>
              <a:t>– </a:t>
            </a:r>
            <a:r>
              <a:rPr lang="lt-LT" sz="3200" b="1" dirty="0" smtClean="0"/>
              <a:t>atsiskaitymas </a:t>
            </a:r>
            <a:r>
              <a:rPr lang="lt-LT" sz="3200" b="1" dirty="0"/>
              <a:t>ir </a:t>
            </a:r>
            <a:r>
              <a:rPr lang="lt-LT" sz="3200" b="1" dirty="0" smtClean="0"/>
              <a:t>informavimas </a:t>
            </a:r>
            <a:endParaRPr lang="lt-LT" sz="3200" b="1" dirty="0"/>
          </a:p>
          <a:p>
            <a:pPr>
              <a:buClr>
                <a:srgbClr val="514843"/>
              </a:buClr>
            </a:pPr>
            <a:endParaRPr lang="lt-LT" b="1" noProof="1"/>
          </a:p>
        </p:txBody>
      </p:sp>
    </p:spTree>
    <p:extLst>
      <p:ext uri="{BB962C8B-B14F-4D97-AF65-F5344CB8AC3E}">
        <p14:creationId xmlns:p14="http://schemas.microsoft.com/office/powerpoint/2010/main" val="645267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endParaRPr lang="lt-LT" noProof="1"/>
          </a:p>
        </p:txBody>
      </p:sp>
      <p:sp>
        <p:nvSpPr>
          <p:cNvPr id="14" name="13 turinio vietos rezervavimo ženklas"/>
          <p:cNvSpPr>
            <a:spLocks noGrp="1"/>
          </p:cNvSpPr>
          <p:nvPr>
            <p:ph idx="1"/>
          </p:nvPr>
        </p:nvSpPr>
        <p:spPr/>
        <p:txBody>
          <a:bodyPr>
            <a:normAutofit/>
          </a:bodyPr>
          <a:lstStyle/>
          <a:p>
            <a:pPr marL="0" indent="0" algn="ctr">
              <a:buNone/>
            </a:pPr>
            <a:r>
              <a:rPr lang="lt-LT" dirty="0"/>
              <a:t> </a:t>
            </a:r>
            <a:r>
              <a:rPr lang="lt-LT" sz="2800" dirty="0"/>
              <a:t>Mokyklos veiklos vidaus įsivertinimas buvo atliktas vadovaujantis Mokyklos, įgyvendinančios bendrojo ugdymo programas, veiklos kokybės įsivertinimo metodika (</a:t>
            </a:r>
            <a:r>
              <a:rPr lang="lt-LT" sz="2800" dirty="0" smtClean="0"/>
              <a:t>2016). Teko </a:t>
            </a:r>
            <a:r>
              <a:rPr lang="lt-LT" sz="2800" dirty="0"/>
              <a:t>išbandyti naujas rekomendacijas ir naują </a:t>
            </a:r>
            <a:r>
              <a:rPr lang="lt-LT" sz="2800" dirty="0" smtClean="0"/>
              <a:t>vertinimo struktūrą</a:t>
            </a:r>
            <a:r>
              <a:rPr lang="lt-LT" sz="2800" dirty="0"/>
              <a:t>.</a:t>
            </a:r>
            <a:r>
              <a:rPr lang="lt-LT" sz="2800" dirty="0" smtClean="0"/>
              <a:t> </a:t>
            </a:r>
            <a:endParaRPr lang="lt-LT" sz="2800" dirty="0"/>
          </a:p>
          <a:p>
            <a:pPr marL="0" indent="0" algn="ctr">
              <a:buNone/>
              <a:defRPr/>
            </a:pPr>
            <a:r>
              <a:rPr lang="lt-LT" sz="2800" dirty="0"/>
              <a:t> Atliekant gimnazijos veiklos įsivertinimą buvo naudotasi </a:t>
            </a:r>
            <a:r>
              <a:rPr lang="lt-LT" sz="2800" dirty="0" smtClean="0"/>
              <a:t>ir Nacionalinės </a:t>
            </a:r>
            <a:r>
              <a:rPr lang="lt-LT" sz="2800" dirty="0"/>
              <a:t>mokyklų </a:t>
            </a:r>
            <a:r>
              <a:rPr lang="lt-LT" sz="2800" dirty="0" smtClean="0"/>
              <a:t>vertinimo </a:t>
            </a:r>
            <a:r>
              <a:rPr lang="lt-LT" sz="2800" dirty="0"/>
              <a:t>agentūros teikiama paslauga – interneto platforma „IQES </a:t>
            </a:r>
            <a:r>
              <a:rPr lang="lt-LT" sz="2800" dirty="0" err="1"/>
              <a:t>online</a:t>
            </a:r>
            <a:r>
              <a:rPr lang="lt-LT" sz="2800" dirty="0"/>
              <a:t> Lietuva“. </a:t>
            </a:r>
            <a:endParaRPr lang="lt-LT" sz="2800" dirty="0" smtClean="0"/>
          </a:p>
          <a:p>
            <a:pPr algn="ctr">
              <a:defRPr/>
            </a:pPr>
            <a:endParaRPr lang="lt-LT" sz="2800" noProof="1"/>
          </a:p>
          <a:p>
            <a:pPr>
              <a:defRPr/>
            </a:pPr>
            <a:endParaRPr lang="lt-LT" noProof="1"/>
          </a:p>
        </p:txBody>
      </p:sp>
    </p:spTree>
    <p:extLst>
      <p:ext uri="{BB962C8B-B14F-4D97-AF65-F5344CB8AC3E}">
        <p14:creationId xmlns:p14="http://schemas.microsoft.com/office/powerpoint/2010/main" val="1755040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endParaRPr lang="lt-LT" noProof="1"/>
          </a:p>
        </p:txBody>
      </p:sp>
      <p:sp>
        <p:nvSpPr>
          <p:cNvPr id="14" name="13 turinio vietos rezervavimo ženklas"/>
          <p:cNvSpPr>
            <a:spLocks noGrp="1"/>
          </p:cNvSpPr>
          <p:nvPr>
            <p:ph idx="1"/>
          </p:nvPr>
        </p:nvSpPr>
        <p:spPr/>
        <p:txBody>
          <a:bodyPr>
            <a:normAutofit/>
          </a:bodyPr>
          <a:lstStyle/>
          <a:p>
            <a:pPr marL="0" indent="0">
              <a:buNone/>
            </a:pPr>
            <a:r>
              <a:rPr lang="lt-LT" sz="3600" dirty="0" smtClean="0"/>
              <a:t>TIRIAMA SRITIS:  1.Rezultatai</a:t>
            </a:r>
          </a:p>
          <a:p>
            <a:pPr marL="0" indent="0">
              <a:buNone/>
            </a:pPr>
            <a:r>
              <a:rPr lang="lt-LT" sz="3600" noProof="1" smtClean="0"/>
              <a:t>TIRIAMA TEMA: 1.2. Pasiekimai ir pažanga</a:t>
            </a:r>
          </a:p>
          <a:p>
            <a:pPr marL="0" indent="0">
              <a:buNone/>
            </a:pPr>
            <a:r>
              <a:rPr lang="lt-LT" sz="3600" noProof="1" smtClean="0"/>
              <a:t>VEIKLOS RODIKLIAI: 1.2.1. Mokinio pasiekimai 							ir pažanga</a:t>
            </a:r>
          </a:p>
          <a:p>
            <a:pPr marL="914400" lvl="2" indent="0">
              <a:buNone/>
            </a:pPr>
            <a:r>
              <a:rPr lang="lt-LT" sz="3600" noProof="1"/>
              <a:t>	 </a:t>
            </a:r>
            <a:r>
              <a:rPr lang="lt-LT" sz="3600" noProof="1" smtClean="0"/>
              <a:t>              1.2.2. Mokyklos pasiekimai ir 						pažanga</a:t>
            </a:r>
            <a:endParaRPr lang="lt-LT" sz="3600" noProof="1"/>
          </a:p>
        </p:txBody>
      </p:sp>
    </p:spTree>
    <p:extLst>
      <p:ext uri="{BB962C8B-B14F-4D97-AF65-F5344CB8AC3E}">
        <p14:creationId xmlns:p14="http://schemas.microsoft.com/office/powerpoint/2010/main" val="611149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a:xfrm>
            <a:off x="1104900" y="270455"/>
            <a:ext cx="9980682" cy="1159099"/>
          </a:xfrm>
        </p:spPr>
        <p:txBody>
          <a:bodyPr>
            <a:normAutofit fontScale="90000"/>
          </a:bodyPr>
          <a:lstStyle/>
          <a:p>
            <a:pPr algn="ctr"/>
            <a:r>
              <a:rPr lang="lt-LT" sz="3600" noProof="1" smtClean="0"/>
              <a:t>RODIKLIS  </a:t>
            </a:r>
            <a:r>
              <a:rPr lang="lt-LT" sz="3600" b="1" noProof="1" smtClean="0"/>
              <a:t>1.2.1</a:t>
            </a:r>
            <a:r>
              <a:rPr lang="lt-LT" sz="3600" b="1" noProof="1"/>
              <a:t>.</a:t>
            </a:r>
            <a:r>
              <a:rPr lang="lt-LT" sz="3600" noProof="1"/>
              <a:t> </a:t>
            </a:r>
            <a:r>
              <a:rPr lang="lt-LT" sz="3600" b="1" noProof="1"/>
              <a:t>Mokinio pasiekimai ir pažanga</a:t>
            </a:r>
            <a:r>
              <a:rPr lang="lt-LT" sz="3600" noProof="1"/>
              <a:t/>
            </a:r>
            <a:br>
              <a:rPr lang="lt-LT" sz="3600" noProof="1"/>
            </a:br>
            <a:endParaRPr lang="lt-LT" sz="3600" noProof="1"/>
          </a:p>
        </p:txBody>
      </p:sp>
      <p:sp>
        <p:nvSpPr>
          <p:cNvPr id="14" name="13 turinio vietos rezervavimo ženklas"/>
          <p:cNvSpPr>
            <a:spLocks noGrp="1"/>
          </p:cNvSpPr>
          <p:nvPr>
            <p:ph idx="1"/>
          </p:nvPr>
        </p:nvSpPr>
        <p:spPr>
          <a:xfrm>
            <a:off x="1104900" y="2369712"/>
            <a:ext cx="9982200" cy="3802487"/>
          </a:xfrm>
        </p:spPr>
        <p:txBody>
          <a:bodyPr>
            <a:normAutofit/>
          </a:bodyPr>
          <a:lstStyle/>
          <a:p>
            <a:pPr marL="0" indent="0" algn="ctr">
              <a:buNone/>
            </a:pPr>
            <a:r>
              <a:rPr lang="lt-LT" sz="3600" b="1" dirty="0"/>
              <a:t>Tikslas: Išsiaiškinti, kokie yra mokinių ne tik dalykų mokymosi rezultatai, bet ir kokie yra socialiniai gebėjimai, kūrybiškumas, iniciatyvumas</a:t>
            </a:r>
            <a:r>
              <a:rPr lang="lt-LT" sz="3600" b="1" dirty="0" smtClean="0"/>
              <a:t>, vertybinės </a:t>
            </a:r>
            <a:r>
              <a:rPr lang="lt-LT" sz="3600" b="1" dirty="0"/>
              <a:t>nuostatos.</a:t>
            </a:r>
            <a:endParaRPr lang="lt-LT" sz="3600" noProof="1"/>
          </a:p>
        </p:txBody>
      </p:sp>
    </p:spTree>
    <p:extLst>
      <p:ext uri="{BB962C8B-B14F-4D97-AF65-F5344CB8AC3E}">
        <p14:creationId xmlns:p14="http://schemas.microsoft.com/office/powerpoint/2010/main" val="2638219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pavadinimas"/>
          <p:cNvSpPr>
            <a:spLocks noGrp="1"/>
          </p:cNvSpPr>
          <p:nvPr>
            <p:ph type="title"/>
          </p:nvPr>
        </p:nvSpPr>
        <p:spPr/>
        <p:txBody>
          <a:bodyPr>
            <a:normAutofit/>
          </a:bodyPr>
          <a:lstStyle/>
          <a:p>
            <a:pPr algn="ctr"/>
            <a:r>
              <a:rPr lang="lt-LT" sz="3600" b="1" noProof="1" smtClean="0"/>
              <a:t>PRIVALUMAI (1)</a:t>
            </a:r>
            <a:endParaRPr lang="lt-LT" sz="3600" b="1" noProof="1"/>
          </a:p>
        </p:txBody>
      </p:sp>
      <p:sp>
        <p:nvSpPr>
          <p:cNvPr id="14" name="13 turinio vietos rezervavimo ženklas"/>
          <p:cNvSpPr>
            <a:spLocks noGrp="1"/>
          </p:cNvSpPr>
          <p:nvPr>
            <p:ph idx="1"/>
          </p:nvPr>
        </p:nvSpPr>
        <p:spPr/>
        <p:txBody>
          <a:bodyPr>
            <a:noAutofit/>
          </a:bodyPr>
          <a:lstStyle/>
          <a:p>
            <a:pPr marL="0" indent="0">
              <a:buNone/>
            </a:pPr>
            <a:r>
              <a:rPr lang="lt-LT" sz="2400" dirty="0"/>
              <a:t>1</a:t>
            </a:r>
            <a:r>
              <a:rPr lang="lt-LT" sz="2400" dirty="0" smtClean="0"/>
              <a:t>. Pakankamos </a:t>
            </a:r>
            <a:r>
              <a:rPr lang="lt-LT" sz="2400" dirty="0"/>
              <a:t>dalykinės žinios ir įgūdžiai :</a:t>
            </a:r>
          </a:p>
          <a:p>
            <a:pPr marL="0" indent="0">
              <a:buNone/>
            </a:pPr>
            <a:r>
              <a:rPr lang="lt-LT" sz="2400" dirty="0"/>
              <a:t>96 % apklausoje dalyvavusių mokinių ir 100 % tėvų teigia, kad mokykla jam/ jo vaikui suteikia pakankamai istorijos, geografijos žinių ir įgūdžių.</a:t>
            </a:r>
          </a:p>
          <a:p>
            <a:pPr marL="0" indent="0">
              <a:buNone/>
            </a:pPr>
            <a:r>
              <a:rPr lang="lt-LT" sz="2400" dirty="0"/>
              <a:t>95 % apklausoje dalyvavusių mokinių ir 98 % tėvų teigia, kad mokykla jam/jo vaikui suteikia pakankamai gimtosios kalbos žinių ir įgūdžių.</a:t>
            </a:r>
          </a:p>
          <a:p>
            <a:pPr marL="0" indent="0">
              <a:buNone/>
            </a:pPr>
            <a:r>
              <a:rPr lang="lt-LT" sz="2400" dirty="0"/>
              <a:t>92 % apklausoje dalyvavusių mokinių ir 95 % tėvų teigia, kad mokykla jam/ jo vaikui suteikia pakankamai užsienio kalbos žinių ir įgūdžių.</a:t>
            </a:r>
          </a:p>
          <a:p>
            <a:pPr marL="0" indent="0">
              <a:buNone/>
            </a:pPr>
            <a:r>
              <a:rPr lang="lt-LT" sz="2400" dirty="0"/>
              <a:t>91 % apklausoje dalyvavusių mokinių ir 95 % tėvų teigia, kad mokykla jam/ jo vaikui suteikia pakankamai matematikos žinių ir įgūdžių.</a:t>
            </a:r>
          </a:p>
          <a:p>
            <a:pPr marL="0" indent="0">
              <a:buNone/>
            </a:pPr>
            <a:r>
              <a:rPr lang="lt-LT" sz="2400" dirty="0"/>
              <a:t>92 % apklausoje dalyvavusių mokinių ir 98 % tėvų teigia, kad mokykla jam/ jo vaikui suteikia pakankamai gamtos mokslų žinių ir įgūdžių</a:t>
            </a:r>
            <a:r>
              <a:rPr lang="lt-LT" sz="2400" dirty="0" smtClean="0"/>
              <a:t>.</a:t>
            </a:r>
            <a:endParaRPr lang="lt-LT" sz="2400" dirty="0"/>
          </a:p>
        </p:txBody>
      </p:sp>
    </p:spTree>
    <p:extLst>
      <p:ext uri="{BB962C8B-B14F-4D97-AF65-F5344CB8AC3E}">
        <p14:creationId xmlns:p14="http://schemas.microsoft.com/office/powerpoint/2010/main" val="3456168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AcademicLiterature_16x9_TP103431361" id="{02D80366-1620-4219-91C8-4C098E2EFB1C}" vid="{87465D6B-A7D0-4E2A-BE82-6F505A4B0DFB}"/>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Akademinio sluoksnio atstovams skirta pateikčių, ruoželių ir juostelių kūrimo priemonė (plačiaekranis vaizdas)</Template>
  <TotalTime>0</TotalTime>
  <Words>1039</Words>
  <Application>Microsoft Office PowerPoint</Application>
  <PresentationFormat>Pasirinktinai</PresentationFormat>
  <Paragraphs>78</Paragraphs>
  <Slides>18</Slides>
  <Notes>0</Notes>
  <HiddenSlides>0</HiddenSlides>
  <MMClips>0</MMClips>
  <ScaleCrop>false</ScaleCrop>
  <HeadingPairs>
    <vt:vector size="4" baseType="variant">
      <vt:variant>
        <vt:lpstr>Tema</vt:lpstr>
      </vt:variant>
      <vt:variant>
        <vt:i4>1</vt:i4>
      </vt:variant>
      <vt:variant>
        <vt:lpstr>Skaidrių pavadinimai</vt:lpstr>
      </vt:variant>
      <vt:variant>
        <vt:i4>18</vt:i4>
      </vt:variant>
    </vt:vector>
  </HeadingPairs>
  <TitlesOfParts>
    <vt:vector size="19" baseType="lpstr">
      <vt:lpstr>Academic Literature 16x9</vt:lpstr>
      <vt:lpstr>2016-2017 m. m. skaistgirio gimnazijos veiklos kokybės įsivertinimo ataskaita</vt:lpstr>
      <vt:lpstr>VEIKLOS KOKYBĖS ĮSIVERTINIMO GRUPĖ</vt:lpstr>
      <vt:lpstr>TIKSLAS</vt:lpstr>
      <vt:lpstr>UŽDAVINIAI</vt:lpstr>
      <vt:lpstr>GIMNAZIJOS VEIKLOS KOKYBĖS ĮSIVERTINIMO ETAPAI  </vt:lpstr>
      <vt:lpstr>PowerPoint pristatymas</vt:lpstr>
      <vt:lpstr>PowerPoint pristatymas</vt:lpstr>
      <vt:lpstr>RODIKLIS  1.2.1. Mokinio pasiekimai ir pažanga </vt:lpstr>
      <vt:lpstr>PRIVALUMAI (1)</vt:lpstr>
      <vt:lpstr>PRIVALUMAI (2) </vt:lpstr>
      <vt:lpstr>TRŪKUMAI </vt:lpstr>
      <vt:lpstr>PASIŪLYMAI MOKYKLOS VEIKLOS TOBULINIMUI </vt:lpstr>
      <vt:lpstr>RODIKLIS  1.2.2. Mokyklos pasiekimai ir pažanga </vt:lpstr>
      <vt:lpstr>PRIVALUMAI </vt:lpstr>
      <vt:lpstr>TRŪKUMAI </vt:lpstr>
      <vt:lpstr>PASIŪLYMAI MOKYKLOS VEIKLOS TOBULINIMUI </vt:lpstr>
      <vt:lpstr>JONIŠKIO R. SKAISTGIRIO GIMNAZIJOS 2016 – 2017 M.M.  1.2. TEMOS. PASIEKIMAI IR PAŽANGA  VEIKLOS KOKYBĖS VERTINIMO METU NUSTATYTA   Privalumai  MOKYKLOS PASIEKIMAI IR PAŽANGA – 1.2.2.  Trūkumai  MOKINIO PASIEKIMAI IR PAŽANGA – 1.2.1.  Tobulinta veikla ASMENYBĖS BRANDA – 1.1.1. </vt:lpstr>
      <vt:lpstr>Gyvenimo sėkmę lydi ne tik gebėjimas, galimybės, bet ir susitelkimas bei atkaklumas.    C.W. Wendte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2017-06-01T18:58:20Z</dcterms:created>
  <dcterms:modified xsi:type="dcterms:W3CDTF">2017-09-19T11:28:22Z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TC034313809991</vt:lpwstr>
  </property>
</Properties>
</file>